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309" r:id="rId2"/>
    <p:sldId id="284" r:id="rId3"/>
    <p:sldId id="285" r:id="rId4"/>
    <p:sldId id="286" r:id="rId5"/>
    <p:sldId id="269" r:id="rId6"/>
    <p:sldId id="275" r:id="rId7"/>
    <p:sldId id="294" r:id="rId8"/>
    <p:sldId id="304" r:id="rId9"/>
    <p:sldId id="305" r:id="rId10"/>
    <p:sldId id="308" r:id="rId11"/>
    <p:sldId id="303" r:id="rId12"/>
    <p:sldId id="276" r:id="rId13"/>
    <p:sldId id="277" r:id="rId14"/>
    <p:sldId id="278" r:id="rId15"/>
    <p:sldId id="279" r:id="rId16"/>
    <p:sldId id="281" r:id="rId17"/>
    <p:sldId id="282" r:id="rId18"/>
    <p:sldId id="293" r:id="rId19"/>
    <p:sldId id="299" r:id="rId20"/>
    <p:sldId id="302" r:id="rId21"/>
    <p:sldId id="296" r:id="rId22"/>
    <p:sldId id="28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23180E"/>
    <a:srgbClr val="1D140C"/>
    <a:srgbClr val="563E23"/>
    <a:srgbClr val="AB79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10"/>
    <p:restoredTop sz="86388"/>
  </p:normalViewPr>
  <p:slideViewPr>
    <p:cSldViewPr snapToGrid="0" snapToObjects="1">
      <p:cViewPr varScale="1">
        <p:scale>
          <a:sx n="112" d="100"/>
          <a:sy n="112" d="100"/>
        </p:scale>
        <p:origin x="576" y="1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74EAD2-D483-6343-AD26-8A250B714E23}" type="datetimeFigureOut">
              <a:rPr lang="en-US" smtClean="0"/>
              <a:t>7/27/18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93A047-1843-BF4C-924B-36ACB6131388}" type="slidenum">
              <a:rPr lang="en-US" smtClean="0"/>
              <a:t>‹#›</a:t>
            </a:fld>
            <a:endParaRPr lang="en-US"/>
          </a:p>
        </p:txBody>
      </p:sp>
    </p:spTree>
    <p:extLst>
      <p:ext uri="{BB962C8B-B14F-4D97-AF65-F5344CB8AC3E}">
        <p14:creationId xmlns:p14="http://schemas.microsoft.com/office/powerpoint/2010/main" val="413559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B530676-8517-0C49-9F86-20C3CCEFC016}" type="datetimeFigureOut">
              <a:rPr lang="en-US" smtClean="0"/>
              <a:t>7/27/18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8EE0EE-AD39-AA47-BA2E-E6F9FD50B1E0}" type="slidenum">
              <a:rPr lang="en-US" smtClean="0"/>
              <a:t>‹#›</a:t>
            </a:fld>
            <a:endParaRPr lang="en-US"/>
          </a:p>
        </p:txBody>
      </p:sp>
    </p:spTree>
    <p:extLst>
      <p:ext uri="{BB962C8B-B14F-4D97-AF65-F5344CB8AC3E}">
        <p14:creationId xmlns:p14="http://schemas.microsoft.com/office/powerpoint/2010/main" val="1669827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530676-8517-0C49-9F86-20C3CCEFC016}" type="datetimeFigureOut">
              <a:rPr lang="en-US" smtClean="0"/>
              <a:t>7/27/18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8EE0EE-AD39-AA47-BA2E-E6F9FD50B1E0}" type="slidenum">
              <a:rPr lang="en-US" smtClean="0"/>
              <a:t>‹#›</a:t>
            </a:fld>
            <a:endParaRPr lang="en-US"/>
          </a:p>
        </p:txBody>
      </p:sp>
    </p:spTree>
    <p:extLst>
      <p:ext uri="{BB962C8B-B14F-4D97-AF65-F5344CB8AC3E}">
        <p14:creationId xmlns:p14="http://schemas.microsoft.com/office/powerpoint/2010/main" val="928615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530676-8517-0C49-9F86-20C3CCEFC016}" type="datetimeFigureOut">
              <a:rPr lang="en-US" smtClean="0"/>
              <a:t>7/27/18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8EE0EE-AD39-AA47-BA2E-E6F9FD50B1E0}" type="slidenum">
              <a:rPr lang="en-US" smtClean="0"/>
              <a:t>‹#›</a:t>
            </a:fld>
            <a:endParaRPr lang="en-US"/>
          </a:p>
        </p:txBody>
      </p:sp>
    </p:spTree>
    <p:extLst>
      <p:ext uri="{BB962C8B-B14F-4D97-AF65-F5344CB8AC3E}">
        <p14:creationId xmlns:p14="http://schemas.microsoft.com/office/powerpoint/2010/main" val="1469936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530676-8517-0C49-9F86-20C3CCEFC016}" type="datetimeFigureOut">
              <a:rPr lang="en-US" smtClean="0"/>
              <a:t>7/27/18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8EE0EE-AD39-AA47-BA2E-E6F9FD50B1E0}" type="slidenum">
              <a:rPr lang="en-US" smtClean="0"/>
              <a:t>‹#›</a:t>
            </a:fld>
            <a:endParaRPr lang="en-US"/>
          </a:p>
        </p:txBody>
      </p:sp>
    </p:spTree>
    <p:extLst>
      <p:ext uri="{BB962C8B-B14F-4D97-AF65-F5344CB8AC3E}">
        <p14:creationId xmlns:p14="http://schemas.microsoft.com/office/powerpoint/2010/main" val="1472695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530676-8517-0C49-9F86-20C3CCEFC016}" type="datetimeFigureOut">
              <a:rPr lang="en-US" smtClean="0"/>
              <a:t>7/27/18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8EE0EE-AD39-AA47-BA2E-E6F9FD50B1E0}" type="slidenum">
              <a:rPr lang="en-US" smtClean="0"/>
              <a:t>‹#›</a:t>
            </a:fld>
            <a:endParaRPr lang="en-US"/>
          </a:p>
        </p:txBody>
      </p:sp>
    </p:spTree>
    <p:extLst>
      <p:ext uri="{BB962C8B-B14F-4D97-AF65-F5344CB8AC3E}">
        <p14:creationId xmlns:p14="http://schemas.microsoft.com/office/powerpoint/2010/main" val="1838438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530676-8517-0C49-9F86-20C3CCEFC016}" type="datetimeFigureOut">
              <a:rPr lang="en-US" smtClean="0"/>
              <a:t>7/27/18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8EE0EE-AD39-AA47-BA2E-E6F9FD50B1E0}" type="slidenum">
              <a:rPr lang="en-US" smtClean="0"/>
              <a:t>‹#›</a:t>
            </a:fld>
            <a:endParaRPr lang="en-US"/>
          </a:p>
        </p:txBody>
      </p:sp>
    </p:spTree>
    <p:extLst>
      <p:ext uri="{BB962C8B-B14F-4D97-AF65-F5344CB8AC3E}">
        <p14:creationId xmlns:p14="http://schemas.microsoft.com/office/powerpoint/2010/main" val="639643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530676-8517-0C49-9F86-20C3CCEFC016}" type="datetimeFigureOut">
              <a:rPr lang="en-US" smtClean="0"/>
              <a:t>7/27/18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8EE0EE-AD39-AA47-BA2E-E6F9FD50B1E0}" type="slidenum">
              <a:rPr lang="en-US" smtClean="0"/>
              <a:t>‹#›</a:t>
            </a:fld>
            <a:endParaRPr lang="en-US"/>
          </a:p>
        </p:txBody>
      </p:sp>
    </p:spTree>
    <p:extLst>
      <p:ext uri="{BB962C8B-B14F-4D97-AF65-F5344CB8AC3E}">
        <p14:creationId xmlns:p14="http://schemas.microsoft.com/office/powerpoint/2010/main" val="190781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530676-8517-0C49-9F86-20C3CCEFC016}" type="datetimeFigureOut">
              <a:rPr lang="en-US" smtClean="0"/>
              <a:t>7/27/18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8EE0EE-AD39-AA47-BA2E-E6F9FD50B1E0}" type="slidenum">
              <a:rPr lang="en-US" smtClean="0"/>
              <a:t>‹#›</a:t>
            </a:fld>
            <a:endParaRPr lang="en-US"/>
          </a:p>
        </p:txBody>
      </p:sp>
    </p:spTree>
    <p:extLst>
      <p:ext uri="{BB962C8B-B14F-4D97-AF65-F5344CB8AC3E}">
        <p14:creationId xmlns:p14="http://schemas.microsoft.com/office/powerpoint/2010/main" val="265803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530676-8517-0C49-9F86-20C3CCEFC016}" type="datetimeFigureOut">
              <a:rPr lang="en-US" smtClean="0"/>
              <a:t>7/27/18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8EE0EE-AD39-AA47-BA2E-E6F9FD50B1E0}" type="slidenum">
              <a:rPr lang="en-US" smtClean="0"/>
              <a:t>‹#›</a:t>
            </a:fld>
            <a:endParaRPr lang="en-US"/>
          </a:p>
        </p:txBody>
      </p:sp>
    </p:spTree>
    <p:extLst>
      <p:ext uri="{BB962C8B-B14F-4D97-AF65-F5344CB8AC3E}">
        <p14:creationId xmlns:p14="http://schemas.microsoft.com/office/powerpoint/2010/main" val="600514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B530676-8517-0C49-9F86-20C3CCEFC016}" type="datetimeFigureOut">
              <a:rPr lang="en-US" smtClean="0"/>
              <a:t>7/27/18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8EE0EE-AD39-AA47-BA2E-E6F9FD50B1E0}" type="slidenum">
              <a:rPr lang="en-US" smtClean="0"/>
              <a:t>‹#›</a:t>
            </a:fld>
            <a:endParaRPr lang="en-US"/>
          </a:p>
        </p:txBody>
      </p:sp>
    </p:spTree>
    <p:extLst>
      <p:ext uri="{BB962C8B-B14F-4D97-AF65-F5344CB8AC3E}">
        <p14:creationId xmlns:p14="http://schemas.microsoft.com/office/powerpoint/2010/main" val="1821325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B530676-8517-0C49-9F86-20C3CCEFC016}" type="datetimeFigureOut">
              <a:rPr lang="en-US" smtClean="0"/>
              <a:t>7/27/18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8EE0EE-AD39-AA47-BA2E-E6F9FD50B1E0}" type="slidenum">
              <a:rPr lang="en-US" smtClean="0"/>
              <a:t>‹#›</a:t>
            </a:fld>
            <a:endParaRPr lang="en-US"/>
          </a:p>
        </p:txBody>
      </p:sp>
    </p:spTree>
    <p:extLst>
      <p:ext uri="{BB962C8B-B14F-4D97-AF65-F5344CB8AC3E}">
        <p14:creationId xmlns:p14="http://schemas.microsoft.com/office/powerpoint/2010/main" val="790076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530676-8517-0C49-9F86-20C3CCEFC016}" type="datetimeFigureOut">
              <a:rPr lang="en-US" smtClean="0"/>
              <a:t>7/27/18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8EE0EE-AD39-AA47-BA2E-E6F9FD50B1E0}" type="slidenum">
              <a:rPr lang="en-US" smtClean="0"/>
              <a:t>‹#›</a:t>
            </a:fld>
            <a:endParaRPr lang="en-US"/>
          </a:p>
        </p:txBody>
      </p:sp>
    </p:spTree>
    <p:extLst>
      <p:ext uri="{BB962C8B-B14F-4D97-AF65-F5344CB8AC3E}">
        <p14:creationId xmlns:p14="http://schemas.microsoft.com/office/powerpoint/2010/main" val="1443297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1.tiff"/><Relationship Id="rId1" Type="http://schemas.openxmlformats.org/officeDocument/2006/relationships/slideLayout" Target="../slideLayouts/slideLayout1.xml"/><Relationship Id="rId4" Type="http://schemas.openxmlformats.org/officeDocument/2006/relationships/image" Target="../media/image6.tiff"/></Relationships>
</file>

<file path=ppt/slides/_rels/slide1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tif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corechristianity.com/resource-library/author-index/michael-horton"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12192000" cy="6858000"/>
            <a:chOff x="0" y="0"/>
            <a:chExt cx="12192000" cy="6858000"/>
          </a:xfrm>
        </p:grpSpPr>
        <p:pic>
          <p:nvPicPr>
            <p:cNvPr id="3" name="Picture 2"/>
            <p:cNvPicPr>
              <a:picLocks noChangeAspect="1"/>
            </p:cNvPicPr>
            <p:nvPr/>
          </p:nvPicPr>
          <p:blipFill>
            <a:blip r:embed="rId2"/>
            <a:stretch>
              <a:fillRect/>
            </a:stretch>
          </p:blipFill>
          <p:spPr>
            <a:xfrm>
              <a:off x="0" y="0"/>
              <a:ext cx="12192000" cy="6858000"/>
            </a:xfrm>
            <a:prstGeom prst="rect">
              <a:avLst/>
            </a:prstGeom>
          </p:spPr>
        </p:pic>
        <p:sp>
          <p:nvSpPr>
            <p:cNvPr id="2" name="Rectangle 1"/>
            <p:cNvSpPr/>
            <p:nvPr/>
          </p:nvSpPr>
          <p:spPr>
            <a:xfrm>
              <a:off x="7521677" y="5761703"/>
              <a:ext cx="1140542" cy="648929"/>
            </a:xfrm>
            <a:prstGeom prst="rect">
              <a:avLst/>
            </a:prstGeom>
            <a:solidFill>
              <a:srgbClr val="23180E">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884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444" y="194805"/>
            <a:ext cx="10422195" cy="461665"/>
          </a:xfrm>
          <a:prstGeom prst="rect">
            <a:avLst/>
          </a:prstGeom>
        </p:spPr>
        <p:txBody>
          <a:bodyPr wrap="square">
            <a:spAutoFit/>
          </a:bodyPr>
          <a:lstStyle/>
          <a:p>
            <a:r>
              <a:rPr lang="en-US" sz="2400" b="1" dirty="0">
                <a:solidFill>
                  <a:srgbClr val="292B2C"/>
                </a:solidFill>
                <a:latin typeface="Arial" charset="0"/>
                <a:ea typeface="Arial" charset="0"/>
                <a:cs typeface="Arial" charset="0"/>
              </a:rPr>
              <a:t>What can Christians do to pass on the faith to the next generation?</a:t>
            </a:r>
          </a:p>
        </p:txBody>
      </p:sp>
      <p:sp>
        <p:nvSpPr>
          <p:cNvPr id="3" name="Rectangle 2"/>
          <p:cNvSpPr/>
          <p:nvPr/>
        </p:nvSpPr>
        <p:spPr>
          <a:xfrm>
            <a:off x="1081547" y="863401"/>
            <a:ext cx="8858865" cy="830997"/>
          </a:xfrm>
          <a:prstGeom prst="rect">
            <a:avLst/>
          </a:prstGeom>
        </p:spPr>
        <p:txBody>
          <a:bodyPr wrap="square">
            <a:spAutoFit/>
          </a:bodyPr>
          <a:lstStyle/>
          <a:p>
            <a:pPr marL="342900" indent="-342900" algn="just">
              <a:buFont typeface="Arial" charset="0"/>
              <a:buChar char="•"/>
            </a:pPr>
            <a:r>
              <a:rPr lang="en-US" sz="2400" dirty="0">
                <a:solidFill>
                  <a:srgbClr val="292B2C"/>
                </a:solidFill>
                <a:latin typeface="Arial" charset="0"/>
                <a:ea typeface="Arial" charset="0"/>
                <a:cs typeface="Arial" charset="0"/>
              </a:rPr>
              <a:t>It starts with our own kids and grandchildren, and the family of God in our local church. cf.  </a:t>
            </a:r>
            <a:r>
              <a:rPr lang="en-US" sz="2400" b="1" dirty="0">
                <a:solidFill>
                  <a:srgbClr val="FF0000"/>
                </a:solidFill>
                <a:latin typeface="Arial" charset="0"/>
                <a:ea typeface="Arial" charset="0"/>
                <a:cs typeface="Arial" charset="0"/>
              </a:rPr>
              <a:t>Ephesians 6:4</a:t>
            </a:r>
          </a:p>
        </p:txBody>
      </p:sp>
      <p:sp>
        <p:nvSpPr>
          <p:cNvPr id="5" name="Rectangle 4"/>
          <p:cNvSpPr/>
          <p:nvPr/>
        </p:nvSpPr>
        <p:spPr>
          <a:xfrm>
            <a:off x="1081547" y="1900924"/>
            <a:ext cx="9576621" cy="830997"/>
          </a:xfrm>
          <a:prstGeom prst="rect">
            <a:avLst/>
          </a:prstGeom>
        </p:spPr>
        <p:txBody>
          <a:bodyPr wrap="square">
            <a:spAutoFit/>
          </a:bodyPr>
          <a:lstStyle/>
          <a:p>
            <a:pPr marL="342900" indent="-342900" algn="just">
              <a:buFont typeface="Arial" charset="0"/>
              <a:buChar char="•"/>
            </a:pPr>
            <a:r>
              <a:rPr lang="en-US" sz="2400">
                <a:solidFill>
                  <a:srgbClr val="292B2C"/>
                </a:solidFill>
                <a:latin typeface="Arial" charset="0"/>
                <a:ea typeface="Arial" charset="0"/>
                <a:cs typeface="Arial" charset="0"/>
              </a:rPr>
              <a:t>We’re </a:t>
            </a:r>
            <a:r>
              <a:rPr lang="en-US" sz="2400" dirty="0">
                <a:solidFill>
                  <a:srgbClr val="292B2C"/>
                </a:solidFill>
                <a:latin typeface="Arial" charset="0"/>
                <a:ea typeface="Arial" charset="0"/>
                <a:cs typeface="Arial" charset="0"/>
              </a:rPr>
              <a:t>told most evangelical young people are unchurched by their sophomore year in college.  cf.  </a:t>
            </a:r>
            <a:r>
              <a:rPr lang="en-US" sz="2400" b="1" dirty="0">
                <a:solidFill>
                  <a:srgbClr val="FF0000"/>
                </a:solidFill>
                <a:latin typeface="Arial" charset="0"/>
                <a:ea typeface="Arial" charset="0"/>
                <a:cs typeface="Arial" charset="0"/>
              </a:rPr>
              <a:t>2 Timothy 4:3-4</a:t>
            </a:r>
          </a:p>
        </p:txBody>
      </p:sp>
      <p:sp>
        <p:nvSpPr>
          <p:cNvPr id="6" name="Rectangle 5"/>
          <p:cNvSpPr/>
          <p:nvPr/>
        </p:nvSpPr>
        <p:spPr>
          <a:xfrm>
            <a:off x="1081546" y="2908951"/>
            <a:ext cx="10087899" cy="830997"/>
          </a:xfrm>
          <a:prstGeom prst="rect">
            <a:avLst/>
          </a:prstGeom>
        </p:spPr>
        <p:txBody>
          <a:bodyPr wrap="square">
            <a:spAutoFit/>
          </a:bodyPr>
          <a:lstStyle/>
          <a:p>
            <a:pPr marL="342900" indent="-342900">
              <a:buFont typeface="Arial" charset="0"/>
              <a:buChar char="•"/>
            </a:pPr>
            <a:r>
              <a:rPr lang="en-US" sz="2400" dirty="0">
                <a:solidFill>
                  <a:srgbClr val="292B2C"/>
                </a:solidFill>
                <a:latin typeface="Arial" charset="0"/>
                <a:ea typeface="Arial" charset="0"/>
                <a:cs typeface="Arial" charset="0"/>
              </a:rPr>
              <a:t>Why do they find other stories more compelling and worthy of ditching the Christ story? Are we really immersing them in it? cf.  </a:t>
            </a:r>
            <a:r>
              <a:rPr lang="en-US" sz="2400" b="1" dirty="0">
                <a:solidFill>
                  <a:srgbClr val="FF0000"/>
                </a:solidFill>
                <a:latin typeface="Arial" charset="0"/>
                <a:ea typeface="Arial" charset="0"/>
                <a:cs typeface="Arial" charset="0"/>
              </a:rPr>
              <a:t>Deut. 6:4-9</a:t>
            </a:r>
            <a:endParaRPr lang="en-US" sz="2400" dirty="0">
              <a:solidFill>
                <a:srgbClr val="292B2C"/>
              </a:solidFill>
              <a:latin typeface="Arial" charset="0"/>
              <a:ea typeface="Arial" charset="0"/>
              <a:cs typeface="Arial" charset="0"/>
            </a:endParaRPr>
          </a:p>
        </p:txBody>
      </p:sp>
      <p:sp>
        <p:nvSpPr>
          <p:cNvPr id="7" name="Rectangle 6"/>
          <p:cNvSpPr/>
          <p:nvPr/>
        </p:nvSpPr>
        <p:spPr>
          <a:xfrm>
            <a:off x="1081546" y="3936644"/>
            <a:ext cx="9930583" cy="830997"/>
          </a:xfrm>
          <a:prstGeom prst="rect">
            <a:avLst/>
          </a:prstGeom>
        </p:spPr>
        <p:txBody>
          <a:bodyPr wrap="square">
            <a:spAutoFit/>
          </a:bodyPr>
          <a:lstStyle/>
          <a:p>
            <a:pPr marL="285750" indent="-285750" algn="just">
              <a:buFont typeface="Arial" charset="0"/>
              <a:buChar char="•"/>
            </a:pPr>
            <a:r>
              <a:rPr lang="en-US" sz="2400" dirty="0">
                <a:solidFill>
                  <a:srgbClr val="292B2C"/>
                </a:solidFill>
                <a:latin typeface="Arial" charset="0"/>
                <a:ea typeface="Arial" charset="0"/>
                <a:cs typeface="Arial" charset="0"/>
              </a:rPr>
              <a:t>Is the ministry of Word being executed faithfully from the pulpit, and in our daily family interactions during the week?  cf. </a:t>
            </a:r>
            <a:r>
              <a:rPr lang="en-US" sz="2400" b="1" dirty="0">
                <a:solidFill>
                  <a:srgbClr val="FF0000"/>
                </a:solidFill>
                <a:latin typeface="Arial" charset="0"/>
                <a:ea typeface="Arial" charset="0"/>
                <a:cs typeface="Arial" charset="0"/>
              </a:rPr>
              <a:t>2 Corinthians 6:2-4</a:t>
            </a:r>
            <a:endParaRPr lang="en-US" sz="2400" dirty="0">
              <a:solidFill>
                <a:srgbClr val="292B2C"/>
              </a:solidFill>
              <a:latin typeface="Arial" charset="0"/>
              <a:ea typeface="Arial" charset="0"/>
              <a:cs typeface="Arial" charset="0"/>
            </a:endParaRPr>
          </a:p>
        </p:txBody>
      </p:sp>
      <p:sp>
        <p:nvSpPr>
          <p:cNvPr id="8" name="Rectangle 7"/>
          <p:cNvSpPr/>
          <p:nvPr/>
        </p:nvSpPr>
        <p:spPr>
          <a:xfrm>
            <a:off x="1096292" y="4972023"/>
            <a:ext cx="9729024" cy="1200329"/>
          </a:xfrm>
          <a:prstGeom prst="rect">
            <a:avLst/>
          </a:prstGeom>
        </p:spPr>
        <p:txBody>
          <a:bodyPr wrap="square">
            <a:spAutoFit/>
          </a:bodyPr>
          <a:lstStyle/>
          <a:p>
            <a:pPr marL="342900" indent="-342900" algn="just">
              <a:buFont typeface="Arial" charset="0"/>
              <a:buChar char="•"/>
            </a:pPr>
            <a:r>
              <a:rPr lang="en-US" sz="2400" dirty="0">
                <a:solidFill>
                  <a:srgbClr val="292B2C"/>
                </a:solidFill>
                <a:latin typeface="Arial" charset="0"/>
                <a:ea typeface="Arial" charset="0"/>
                <a:cs typeface="Arial" charset="0"/>
              </a:rPr>
              <a:t>We have to stop taking the young people in our church for granted.  They are not “The Church of Tomorrow,” but part of today’s church, the sheep Christ calls us to feed. cf.  </a:t>
            </a:r>
            <a:r>
              <a:rPr lang="en-US" sz="2400" b="1" dirty="0">
                <a:solidFill>
                  <a:srgbClr val="FF0000"/>
                </a:solidFill>
                <a:latin typeface="Arial" charset="0"/>
                <a:ea typeface="Arial" charset="0"/>
                <a:cs typeface="Arial" charset="0"/>
              </a:rPr>
              <a:t>Acts 20:28-29</a:t>
            </a:r>
            <a:endParaRPr lang="en-US" sz="2400" dirty="0">
              <a:solidFill>
                <a:srgbClr val="292B2C"/>
              </a:solidFill>
              <a:latin typeface="Arial" charset="0"/>
              <a:ea typeface="Arial" charset="0"/>
              <a:cs typeface="Arial" charset="0"/>
            </a:endParaRPr>
          </a:p>
        </p:txBody>
      </p:sp>
      <p:sp>
        <p:nvSpPr>
          <p:cNvPr id="9" name="Rectangle 8"/>
          <p:cNvSpPr/>
          <p:nvPr/>
        </p:nvSpPr>
        <p:spPr>
          <a:xfrm>
            <a:off x="1096291" y="6317744"/>
            <a:ext cx="10073153" cy="461665"/>
          </a:xfrm>
          <a:prstGeom prst="rect">
            <a:avLst/>
          </a:prstGeom>
        </p:spPr>
        <p:txBody>
          <a:bodyPr wrap="square">
            <a:spAutoFit/>
          </a:bodyPr>
          <a:lstStyle/>
          <a:p>
            <a:pPr marL="342900" indent="-342900">
              <a:buFont typeface="Arial" charset="0"/>
              <a:buChar char="•"/>
            </a:pPr>
            <a:r>
              <a:rPr lang="en-US" sz="2400" dirty="0">
                <a:solidFill>
                  <a:srgbClr val="292B2C"/>
                </a:solidFill>
                <a:latin typeface="Arial" charset="0"/>
                <a:ea typeface="Arial" charset="0"/>
                <a:cs typeface="Arial" charset="0"/>
              </a:rPr>
              <a:t>Young people need more apologetics.  cf. </a:t>
            </a:r>
            <a:r>
              <a:rPr lang="en-US" sz="2400" b="1" dirty="0">
                <a:solidFill>
                  <a:srgbClr val="FF0000"/>
                </a:solidFill>
                <a:latin typeface="Arial" charset="0"/>
                <a:ea typeface="Arial" charset="0"/>
                <a:cs typeface="Arial" charset="0"/>
              </a:rPr>
              <a:t>Romans 1:20</a:t>
            </a:r>
            <a:r>
              <a:rPr lang="en-US" sz="2400" dirty="0">
                <a:solidFill>
                  <a:srgbClr val="292B2C"/>
                </a:solidFill>
                <a:latin typeface="Arial" charset="0"/>
                <a:ea typeface="Arial" charset="0"/>
                <a:cs typeface="Arial" charset="0"/>
              </a:rPr>
              <a:t> </a:t>
            </a:r>
            <a:endParaRPr lang="en-US" sz="2400" dirty="0"/>
          </a:p>
        </p:txBody>
      </p:sp>
    </p:spTree>
    <p:extLst>
      <p:ext uri="{BB962C8B-B14F-4D97-AF65-F5344CB8AC3E}">
        <p14:creationId xmlns:p14="http://schemas.microsoft.com/office/powerpoint/2010/main" val="1381369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ssolv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4707"/>
            <a:ext cx="2790854" cy="1597891"/>
          </a:xfrm>
          <a:prstGeom prst="rect">
            <a:avLst/>
          </a:prstGeom>
        </p:spPr>
      </p:pic>
      <p:sp>
        <p:nvSpPr>
          <p:cNvPr id="4" name="Rectangle 3"/>
          <p:cNvSpPr/>
          <p:nvPr/>
        </p:nvSpPr>
        <p:spPr>
          <a:xfrm>
            <a:off x="688699" y="34634"/>
            <a:ext cx="1585626" cy="523220"/>
          </a:xfrm>
          <a:prstGeom prst="rect">
            <a:avLst/>
          </a:prstGeom>
          <a:noFill/>
        </p:spPr>
        <p:txBody>
          <a:bodyPr wrap="none" lIns="91440" tIns="45720" rIns="91440" bIns="45720">
            <a:spAutoFit/>
          </a:bodyPr>
          <a:lstStyle/>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BEYOND</a:t>
            </a:r>
          </a:p>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BELIEF</a:t>
            </a:r>
          </a:p>
        </p:txBody>
      </p:sp>
      <p:sp>
        <p:nvSpPr>
          <p:cNvPr id="6" name="TextBox 5"/>
          <p:cNvSpPr txBox="1"/>
          <p:nvPr/>
        </p:nvSpPr>
        <p:spPr>
          <a:xfrm>
            <a:off x="1254931" y="489877"/>
            <a:ext cx="459293"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TO</a:t>
            </a:r>
          </a:p>
        </p:txBody>
      </p:sp>
      <p:sp>
        <p:nvSpPr>
          <p:cNvPr id="7" name="TextBox 6"/>
          <p:cNvSpPr txBox="1"/>
          <p:nvPr/>
        </p:nvSpPr>
        <p:spPr>
          <a:xfrm>
            <a:off x="678202" y="711777"/>
            <a:ext cx="1612749"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CONVICTIONS</a:t>
            </a:r>
          </a:p>
        </p:txBody>
      </p:sp>
      <p:sp>
        <p:nvSpPr>
          <p:cNvPr id="8" name="TextBox 7"/>
          <p:cNvSpPr txBox="1"/>
          <p:nvPr/>
        </p:nvSpPr>
        <p:spPr>
          <a:xfrm>
            <a:off x="2861189" y="241493"/>
            <a:ext cx="9401035" cy="523220"/>
          </a:xfrm>
          <a:prstGeom prst="rect">
            <a:avLst/>
          </a:prstGeom>
          <a:noFill/>
        </p:spPr>
        <p:txBody>
          <a:bodyPr wrap="none" rtlCol="0">
            <a:spAutoFit/>
          </a:bodyPr>
          <a:lstStyle/>
          <a:p>
            <a:r>
              <a:rPr lang="en-US" sz="2800" b="1" dirty="0">
                <a:latin typeface="Arial" charset="0"/>
                <a:ea typeface="Arial" charset="0"/>
                <a:cs typeface="Arial" charset="0"/>
              </a:rPr>
              <a:t>I. The Loss of Convictions: A Condition in Our Culture</a:t>
            </a:r>
          </a:p>
        </p:txBody>
      </p:sp>
      <p:sp>
        <p:nvSpPr>
          <p:cNvPr id="2" name="TextBox 1"/>
          <p:cNvSpPr txBox="1"/>
          <p:nvPr/>
        </p:nvSpPr>
        <p:spPr>
          <a:xfrm>
            <a:off x="3659849" y="889795"/>
            <a:ext cx="7385710" cy="461665"/>
          </a:xfrm>
          <a:prstGeom prst="rect">
            <a:avLst/>
          </a:prstGeom>
          <a:noFill/>
        </p:spPr>
        <p:txBody>
          <a:bodyPr wrap="square" rtlCol="0">
            <a:spAutoFit/>
          </a:bodyPr>
          <a:lstStyle/>
          <a:p>
            <a:pPr algn="just"/>
            <a:r>
              <a:rPr lang="en-US" sz="2400" dirty="0">
                <a:latin typeface="Arial" charset="0"/>
                <a:ea typeface="Arial" charset="0"/>
                <a:cs typeface="Arial" charset="0"/>
              </a:rPr>
              <a:t>Martyrdom for one’s beliefs from the pages of history.</a:t>
            </a:r>
          </a:p>
        </p:txBody>
      </p:sp>
      <p:sp>
        <p:nvSpPr>
          <p:cNvPr id="5" name="Rectangle 4"/>
          <p:cNvSpPr/>
          <p:nvPr/>
        </p:nvSpPr>
        <p:spPr>
          <a:xfrm>
            <a:off x="2870089" y="1540758"/>
            <a:ext cx="8681849" cy="1200329"/>
          </a:xfrm>
          <a:prstGeom prst="rect">
            <a:avLst/>
          </a:prstGeom>
        </p:spPr>
        <p:txBody>
          <a:bodyPr wrap="square">
            <a:spAutoFit/>
          </a:bodyPr>
          <a:lstStyle/>
          <a:p>
            <a:pPr algn="just"/>
            <a:r>
              <a:rPr lang="en-US" sz="2400" dirty="0">
                <a:solidFill>
                  <a:srgbClr val="222222"/>
                </a:solidFill>
                <a:latin typeface="Arial" charset="0"/>
              </a:rPr>
              <a:t>A </a:t>
            </a:r>
            <a:r>
              <a:rPr lang="en-US" sz="2400" b="1" dirty="0">
                <a:solidFill>
                  <a:srgbClr val="222222"/>
                </a:solidFill>
                <a:latin typeface="Arial" charset="0"/>
              </a:rPr>
              <a:t>martyr</a:t>
            </a:r>
            <a:r>
              <a:rPr lang="en-US" sz="2400" dirty="0">
                <a:solidFill>
                  <a:srgbClr val="222222"/>
                </a:solidFill>
                <a:latin typeface="Arial" charset="0"/>
              </a:rPr>
              <a:t> Greek: </a:t>
            </a:r>
            <a:r>
              <a:rPr lang="en-US" sz="2400" i="1" dirty="0">
                <a:solidFill>
                  <a:srgbClr val="222222"/>
                </a:solidFill>
                <a:latin typeface="Arial" charset="0"/>
              </a:rPr>
              <a:t>mártys</a:t>
            </a:r>
            <a:r>
              <a:rPr lang="en-US" sz="2400" dirty="0">
                <a:solidFill>
                  <a:srgbClr val="222222"/>
                </a:solidFill>
                <a:latin typeface="Arial" charset="0"/>
              </a:rPr>
              <a:t>, "witness"; is someone who </a:t>
            </a:r>
            <a:r>
              <a:rPr lang="en-US" sz="2400">
                <a:solidFill>
                  <a:srgbClr val="222222"/>
                </a:solidFill>
                <a:latin typeface="Arial" charset="0"/>
              </a:rPr>
              <a:t>suffers  persecution </a:t>
            </a:r>
            <a:r>
              <a:rPr lang="en-US" sz="2400" dirty="0">
                <a:solidFill>
                  <a:srgbClr val="222222"/>
                </a:solidFill>
                <a:latin typeface="Arial" charset="0"/>
              </a:rPr>
              <a:t>and death for advocating, and refusing to renounce, a belief or cause as demanded by an external party.</a:t>
            </a:r>
            <a:endParaRPr lang="en-US" sz="2400" dirty="0"/>
          </a:p>
        </p:txBody>
      </p:sp>
      <p:sp>
        <p:nvSpPr>
          <p:cNvPr id="10" name="TextBox 9"/>
          <p:cNvSpPr txBox="1"/>
          <p:nvPr/>
        </p:nvSpPr>
        <p:spPr>
          <a:xfrm>
            <a:off x="2509872" y="2861629"/>
            <a:ext cx="9030870" cy="461665"/>
          </a:xfrm>
          <a:prstGeom prst="rect">
            <a:avLst/>
          </a:prstGeom>
          <a:noFill/>
        </p:spPr>
        <p:txBody>
          <a:bodyPr wrap="none" rtlCol="0">
            <a:spAutoFit/>
          </a:bodyPr>
          <a:lstStyle/>
          <a:p>
            <a:pPr marL="342900" indent="-342900">
              <a:buFont typeface="Arial" charset="0"/>
              <a:buChar char="•"/>
            </a:pPr>
            <a:r>
              <a:rPr lang="en-US" sz="2400" b="1" dirty="0">
                <a:latin typeface="Arial" charset="0"/>
                <a:ea typeface="Arial" charset="0"/>
                <a:cs typeface="Arial" charset="0"/>
              </a:rPr>
              <a:t>Viewed as a hero </a:t>
            </a:r>
            <a:r>
              <a:rPr lang="mr-IN" sz="2400" dirty="0">
                <a:latin typeface="Arial" charset="0"/>
                <a:ea typeface="Arial" charset="0"/>
                <a:cs typeface="Arial" charset="0"/>
              </a:rPr>
              <a:t>–</a:t>
            </a:r>
            <a:r>
              <a:rPr lang="en-US" sz="2400" dirty="0">
                <a:latin typeface="Arial" charset="0"/>
                <a:ea typeface="Arial" charset="0"/>
                <a:cs typeface="Arial" charset="0"/>
              </a:rPr>
              <a:t> for devotion to a belief deemed admirable</a:t>
            </a:r>
          </a:p>
        </p:txBody>
      </p:sp>
      <p:sp>
        <p:nvSpPr>
          <p:cNvPr id="11" name="TextBox 10"/>
          <p:cNvSpPr txBox="1"/>
          <p:nvPr/>
        </p:nvSpPr>
        <p:spPr>
          <a:xfrm>
            <a:off x="2509872" y="3542164"/>
            <a:ext cx="7938392" cy="461665"/>
          </a:xfrm>
          <a:prstGeom prst="rect">
            <a:avLst/>
          </a:prstGeom>
          <a:noFill/>
        </p:spPr>
        <p:txBody>
          <a:bodyPr wrap="none" rtlCol="0">
            <a:spAutoFit/>
          </a:bodyPr>
          <a:lstStyle/>
          <a:p>
            <a:pPr marL="342900" indent="-342900">
              <a:buFont typeface="Arial" charset="0"/>
              <a:buChar char="•"/>
            </a:pPr>
            <a:r>
              <a:rPr lang="en-US" sz="2400" b="1" dirty="0">
                <a:latin typeface="Arial" charset="0"/>
                <a:ea typeface="Arial" charset="0"/>
                <a:cs typeface="Arial" charset="0"/>
              </a:rPr>
              <a:t>Opposition</a:t>
            </a:r>
            <a:r>
              <a:rPr lang="en-US" sz="2400" dirty="0">
                <a:latin typeface="Arial" charset="0"/>
                <a:ea typeface="Arial" charset="0"/>
                <a:cs typeface="Arial" charset="0"/>
              </a:rPr>
              <a:t> </a:t>
            </a:r>
            <a:r>
              <a:rPr lang="mr-IN" sz="2400" dirty="0">
                <a:latin typeface="Arial" charset="0"/>
                <a:ea typeface="Arial" charset="0"/>
                <a:cs typeface="Arial" charset="0"/>
              </a:rPr>
              <a:t>–</a:t>
            </a:r>
            <a:r>
              <a:rPr lang="en-US" sz="2400" dirty="0">
                <a:latin typeface="Arial" charset="0"/>
                <a:ea typeface="Arial" charset="0"/>
                <a:cs typeface="Arial" charset="0"/>
              </a:rPr>
              <a:t> people who oppose that cause or belief </a:t>
            </a:r>
          </a:p>
        </p:txBody>
      </p:sp>
      <p:sp>
        <p:nvSpPr>
          <p:cNvPr id="12" name="TextBox 11"/>
          <p:cNvSpPr txBox="1"/>
          <p:nvPr/>
        </p:nvSpPr>
        <p:spPr>
          <a:xfrm>
            <a:off x="2509872" y="4237191"/>
            <a:ext cx="9773829" cy="461665"/>
          </a:xfrm>
          <a:prstGeom prst="rect">
            <a:avLst/>
          </a:prstGeom>
          <a:noFill/>
        </p:spPr>
        <p:txBody>
          <a:bodyPr wrap="none" rtlCol="0">
            <a:spAutoFit/>
          </a:bodyPr>
          <a:lstStyle/>
          <a:p>
            <a:pPr marL="342900" indent="-342900">
              <a:buFont typeface="Arial" charset="0"/>
              <a:buChar char="•"/>
            </a:pPr>
            <a:r>
              <a:rPr lang="en-US" sz="2400" b="1" dirty="0">
                <a:latin typeface="Arial" charset="0"/>
                <a:ea typeface="Arial" charset="0"/>
                <a:cs typeface="Arial" charset="0"/>
              </a:rPr>
              <a:t>Foreseeable risk</a:t>
            </a:r>
            <a:r>
              <a:rPr lang="mr-IN" sz="2400" dirty="0">
                <a:latin typeface="Arial" charset="0"/>
                <a:ea typeface="Arial" charset="0"/>
                <a:cs typeface="Arial" charset="0"/>
              </a:rPr>
              <a:t>–</a:t>
            </a:r>
            <a:r>
              <a:rPr lang="en-US" sz="2400" dirty="0">
                <a:latin typeface="Arial" charset="0"/>
                <a:ea typeface="Arial" charset="0"/>
                <a:cs typeface="Arial" charset="0"/>
              </a:rPr>
              <a:t> hero knows opposition is due to his commitment</a:t>
            </a:r>
          </a:p>
        </p:txBody>
      </p:sp>
      <p:sp>
        <p:nvSpPr>
          <p:cNvPr id="13" name="TextBox 12"/>
          <p:cNvSpPr txBox="1"/>
          <p:nvPr/>
        </p:nvSpPr>
        <p:spPr>
          <a:xfrm>
            <a:off x="2509872" y="4932218"/>
            <a:ext cx="9685665" cy="461665"/>
          </a:xfrm>
          <a:prstGeom prst="rect">
            <a:avLst/>
          </a:prstGeom>
          <a:noFill/>
        </p:spPr>
        <p:txBody>
          <a:bodyPr wrap="none" rtlCol="0">
            <a:spAutoFit/>
          </a:bodyPr>
          <a:lstStyle/>
          <a:p>
            <a:pPr marL="342900" indent="-342900">
              <a:buFont typeface="Arial" charset="0"/>
              <a:buChar char="•"/>
            </a:pPr>
            <a:r>
              <a:rPr lang="en-US" sz="2400" b="1" dirty="0">
                <a:latin typeface="Arial" charset="0"/>
                <a:ea typeface="Arial" charset="0"/>
                <a:cs typeface="Arial" charset="0"/>
              </a:rPr>
              <a:t>Courage</a:t>
            </a:r>
            <a:r>
              <a:rPr lang="en-US" sz="2400" dirty="0">
                <a:latin typeface="Arial" charset="0"/>
                <a:ea typeface="Arial" charset="0"/>
                <a:cs typeface="Arial" charset="0"/>
              </a:rPr>
              <a:t> </a:t>
            </a:r>
            <a:r>
              <a:rPr lang="mr-IN" sz="2400" dirty="0">
                <a:latin typeface="Arial" charset="0"/>
                <a:ea typeface="Arial" charset="0"/>
                <a:cs typeface="Arial" charset="0"/>
              </a:rPr>
              <a:t>–</a:t>
            </a:r>
            <a:r>
              <a:rPr lang="en-US" sz="2400" dirty="0">
                <a:latin typeface="Arial" charset="0"/>
                <a:ea typeface="Arial" charset="0"/>
                <a:cs typeface="Arial" charset="0"/>
              </a:rPr>
              <a:t> the hero is not dissuaded by the risk, out of commitment</a:t>
            </a:r>
          </a:p>
        </p:txBody>
      </p:sp>
      <p:sp>
        <p:nvSpPr>
          <p:cNvPr id="18" name="TextBox 17"/>
          <p:cNvSpPr txBox="1"/>
          <p:nvPr/>
        </p:nvSpPr>
        <p:spPr>
          <a:xfrm>
            <a:off x="2509872" y="5627245"/>
            <a:ext cx="8077852" cy="461665"/>
          </a:xfrm>
          <a:prstGeom prst="rect">
            <a:avLst/>
          </a:prstGeom>
          <a:noFill/>
        </p:spPr>
        <p:txBody>
          <a:bodyPr wrap="none" rtlCol="0">
            <a:spAutoFit/>
          </a:bodyPr>
          <a:lstStyle/>
          <a:p>
            <a:pPr marL="342900" indent="-342900">
              <a:buFont typeface="Arial" charset="0"/>
              <a:buChar char="•"/>
            </a:pPr>
            <a:r>
              <a:rPr lang="en-US" sz="2400" b="1" dirty="0">
                <a:latin typeface="Arial" charset="0"/>
                <a:ea typeface="Arial" charset="0"/>
                <a:cs typeface="Arial" charset="0"/>
              </a:rPr>
              <a:t>Death</a:t>
            </a:r>
            <a:r>
              <a:rPr lang="en-US" sz="2400" dirty="0">
                <a:latin typeface="Arial" charset="0"/>
                <a:ea typeface="Arial" charset="0"/>
                <a:cs typeface="Arial" charset="0"/>
              </a:rPr>
              <a:t> </a:t>
            </a:r>
            <a:r>
              <a:rPr lang="mr-IN" sz="2400" dirty="0">
                <a:latin typeface="Arial" charset="0"/>
                <a:ea typeface="Arial" charset="0"/>
                <a:cs typeface="Arial" charset="0"/>
              </a:rPr>
              <a:t>–</a:t>
            </a:r>
            <a:r>
              <a:rPr lang="en-US" sz="2400" dirty="0">
                <a:latin typeface="Arial" charset="0"/>
                <a:ea typeface="Arial" charset="0"/>
                <a:cs typeface="Arial" charset="0"/>
              </a:rPr>
              <a:t> the opponents kill the hero for his commitment </a:t>
            </a:r>
          </a:p>
        </p:txBody>
      </p:sp>
      <p:sp>
        <p:nvSpPr>
          <p:cNvPr id="19" name="TextBox 18"/>
          <p:cNvSpPr txBox="1"/>
          <p:nvPr/>
        </p:nvSpPr>
        <p:spPr>
          <a:xfrm>
            <a:off x="2509871" y="6322272"/>
            <a:ext cx="8215711" cy="461665"/>
          </a:xfrm>
          <a:prstGeom prst="rect">
            <a:avLst/>
          </a:prstGeom>
          <a:noFill/>
        </p:spPr>
        <p:txBody>
          <a:bodyPr wrap="none" rtlCol="0">
            <a:spAutoFit/>
          </a:bodyPr>
          <a:lstStyle/>
          <a:p>
            <a:pPr marL="342900" indent="-342900">
              <a:buFont typeface="Arial" charset="0"/>
              <a:buChar char="•"/>
            </a:pPr>
            <a:r>
              <a:rPr lang="en-US" sz="2400" b="1" dirty="0">
                <a:latin typeface="Arial" charset="0"/>
                <a:ea typeface="Arial" charset="0"/>
                <a:cs typeface="Arial" charset="0"/>
              </a:rPr>
              <a:t>Others</a:t>
            </a:r>
            <a:r>
              <a:rPr lang="en-US" sz="2400" dirty="0">
                <a:latin typeface="Arial" charset="0"/>
                <a:ea typeface="Arial" charset="0"/>
                <a:cs typeface="Arial" charset="0"/>
              </a:rPr>
              <a:t> </a:t>
            </a:r>
            <a:r>
              <a:rPr lang="mr-IN" sz="2400" dirty="0">
                <a:latin typeface="Arial" charset="0"/>
                <a:ea typeface="Arial" charset="0"/>
                <a:cs typeface="Arial" charset="0"/>
              </a:rPr>
              <a:t>–</a:t>
            </a:r>
            <a:r>
              <a:rPr lang="en-US" sz="2400" dirty="0">
                <a:latin typeface="Arial" charset="0"/>
                <a:ea typeface="Arial" charset="0"/>
                <a:cs typeface="Arial" charset="0"/>
              </a:rPr>
              <a:t> are inspired to pursue the same cause or belief</a:t>
            </a:r>
          </a:p>
        </p:txBody>
      </p:sp>
      <p:grpSp>
        <p:nvGrpSpPr>
          <p:cNvPr id="24" name="Group 23"/>
          <p:cNvGrpSpPr/>
          <p:nvPr/>
        </p:nvGrpSpPr>
        <p:grpSpPr>
          <a:xfrm>
            <a:off x="261112" y="1902364"/>
            <a:ext cx="1593177" cy="4708981"/>
            <a:chOff x="261112" y="1902364"/>
            <a:chExt cx="1593177" cy="4708981"/>
          </a:xfrm>
        </p:grpSpPr>
        <p:grpSp>
          <p:nvGrpSpPr>
            <p:cNvPr id="22" name="Group 21"/>
            <p:cNvGrpSpPr/>
            <p:nvPr/>
          </p:nvGrpSpPr>
          <p:grpSpPr>
            <a:xfrm>
              <a:off x="261112" y="1902364"/>
              <a:ext cx="976298" cy="4708981"/>
              <a:chOff x="261112" y="1902364"/>
              <a:chExt cx="976298" cy="4708981"/>
            </a:xfrm>
          </p:grpSpPr>
          <p:sp>
            <p:nvSpPr>
              <p:cNvPr id="20" name="TextBox 19"/>
              <p:cNvSpPr txBox="1"/>
              <p:nvPr/>
            </p:nvSpPr>
            <p:spPr>
              <a:xfrm>
                <a:off x="261112" y="3283067"/>
                <a:ext cx="397866" cy="1938992"/>
              </a:xfrm>
              <a:prstGeom prst="rect">
                <a:avLst/>
              </a:prstGeom>
              <a:noFill/>
            </p:spPr>
            <p:txBody>
              <a:bodyPr wrap="none" rtlCol="0">
                <a:spAutoFit/>
              </a:bodyPr>
              <a:lstStyle/>
              <a:p>
                <a:r>
                  <a:rPr lang="en-US" sz="2000" dirty="0">
                    <a:latin typeface="Arial" charset="0"/>
                    <a:ea typeface="Arial" charset="0"/>
                    <a:cs typeface="Arial" charset="0"/>
                  </a:rPr>
                  <a:t>C</a:t>
                </a:r>
              </a:p>
              <a:p>
                <a:r>
                  <a:rPr lang="en-US" sz="2000" dirty="0">
                    <a:latin typeface="Arial" charset="0"/>
                    <a:ea typeface="Arial" charset="0"/>
                    <a:cs typeface="Arial" charset="0"/>
                  </a:rPr>
                  <a:t>O</a:t>
                </a:r>
              </a:p>
              <a:p>
                <a:r>
                  <a:rPr lang="en-US" sz="2000" dirty="0">
                    <a:latin typeface="Arial" charset="0"/>
                    <a:ea typeface="Arial" charset="0"/>
                    <a:cs typeface="Arial" charset="0"/>
                  </a:rPr>
                  <a:t>M</a:t>
                </a:r>
              </a:p>
              <a:p>
                <a:r>
                  <a:rPr lang="en-US" sz="2000" dirty="0">
                    <a:latin typeface="Arial" charset="0"/>
                    <a:ea typeface="Arial" charset="0"/>
                    <a:cs typeface="Arial" charset="0"/>
                  </a:rPr>
                  <a:t>M</a:t>
                </a:r>
              </a:p>
              <a:p>
                <a:r>
                  <a:rPr lang="en-US" sz="2000" dirty="0">
                    <a:latin typeface="Arial" charset="0"/>
                    <a:ea typeface="Arial" charset="0"/>
                    <a:cs typeface="Arial" charset="0"/>
                  </a:rPr>
                  <a:t>O</a:t>
                </a:r>
              </a:p>
              <a:p>
                <a:r>
                  <a:rPr lang="en-US" sz="2000" dirty="0">
                    <a:latin typeface="Arial" charset="0"/>
                    <a:ea typeface="Arial" charset="0"/>
                    <a:cs typeface="Arial" charset="0"/>
                  </a:rPr>
                  <a:t>N</a:t>
                </a:r>
              </a:p>
            </p:txBody>
          </p:sp>
          <p:sp>
            <p:nvSpPr>
              <p:cNvPr id="21" name="TextBox 20"/>
              <p:cNvSpPr txBox="1"/>
              <p:nvPr/>
            </p:nvSpPr>
            <p:spPr>
              <a:xfrm>
                <a:off x="866796" y="1902364"/>
                <a:ext cx="370614" cy="4708981"/>
              </a:xfrm>
              <a:prstGeom prst="rect">
                <a:avLst/>
              </a:prstGeom>
              <a:noFill/>
            </p:spPr>
            <p:txBody>
              <a:bodyPr wrap="none" rtlCol="0">
                <a:spAutoFit/>
              </a:bodyPr>
              <a:lstStyle/>
              <a:p>
                <a:pPr algn="ctr"/>
                <a:r>
                  <a:rPr lang="en-US" sz="2000" dirty="0">
                    <a:latin typeface="Arial" charset="0"/>
                    <a:ea typeface="Arial" charset="0"/>
                    <a:cs typeface="Arial" charset="0"/>
                  </a:rPr>
                  <a:t>C</a:t>
                </a:r>
              </a:p>
              <a:p>
                <a:pPr algn="ctr"/>
                <a:r>
                  <a:rPr lang="en-US" sz="2000" dirty="0">
                    <a:latin typeface="Arial" charset="0"/>
                    <a:ea typeface="Arial" charset="0"/>
                    <a:cs typeface="Arial" charset="0"/>
                  </a:rPr>
                  <a:t>H</a:t>
                </a:r>
              </a:p>
              <a:p>
                <a:pPr algn="ctr"/>
                <a:r>
                  <a:rPr lang="en-US" sz="2000" dirty="0">
                    <a:latin typeface="Arial" charset="0"/>
                    <a:ea typeface="Arial" charset="0"/>
                    <a:cs typeface="Arial" charset="0"/>
                  </a:rPr>
                  <a:t>A</a:t>
                </a:r>
              </a:p>
              <a:p>
                <a:pPr algn="ctr"/>
                <a:r>
                  <a:rPr lang="en-US" sz="2000" dirty="0">
                    <a:latin typeface="Arial" charset="0"/>
                    <a:ea typeface="Arial" charset="0"/>
                    <a:cs typeface="Arial" charset="0"/>
                  </a:rPr>
                  <a:t>R</a:t>
                </a:r>
              </a:p>
              <a:p>
                <a:pPr algn="ctr"/>
                <a:r>
                  <a:rPr lang="en-US" sz="2000" dirty="0">
                    <a:latin typeface="Arial" charset="0"/>
                    <a:ea typeface="Arial" charset="0"/>
                    <a:cs typeface="Arial" charset="0"/>
                  </a:rPr>
                  <a:t>A</a:t>
                </a:r>
              </a:p>
              <a:p>
                <a:pPr algn="ctr"/>
                <a:r>
                  <a:rPr lang="en-US" sz="2000" dirty="0">
                    <a:latin typeface="Arial" charset="0"/>
                    <a:ea typeface="Arial" charset="0"/>
                    <a:cs typeface="Arial" charset="0"/>
                  </a:rPr>
                  <a:t>C</a:t>
                </a:r>
              </a:p>
              <a:p>
                <a:pPr algn="ctr"/>
                <a:r>
                  <a:rPr lang="en-US" sz="2000" dirty="0">
                    <a:latin typeface="Arial" charset="0"/>
                    <a:ea typeface="Arial" charset="0"/>
                    <a:cs typeface="Arial" charset="0"/>
                  </a:rPr>
                  <a:t>T</a:t>
                </a:r>
              </a:p>
              <a:p>
                <a:pPr algn="ctr"/>
                <a:r>
                  <a:rPr lang="en-US" sz="2000" dirty="0">
                    <a:latin typeface="Arial" charset="0"/>
                    <a:ea typeface="Arial" charset="0"/>
                    <a:cs typeface="Arial" charset="0"/>
                  </a:rPr>
                  <a:t>E</a:t>
                </a:r>
              </a:p>
              <a:p>
                <a:pPr algn="ctr"/>
                <a:r>
                  <a:rPr lang="en-US" sz="2000" dirty="0">
                    <a:latin typeface="Arial" charset="0"/>
                    <a:ea typeface="Arial" charset="0"/>
                    <a:cs typeface="Arial" charset="0"/>
                  </a:rPr>
                  <a:t>R</a:t>
                </a:r>
              </a:p>
              <a:p>
                <a:pPr algn="ctr"/>
                <a:r>
                  <a:rPr lang="en-US" sz="2000" dirty="0">
                    <a:latin typeface="Arial" charset="0"/>
                    <a:ea typeface="Arial" charset="0"/>
                    <a:cs typeface="Arial" charset="0"/>
                  </a:rPr>
                  <a:t>I</a:t>
                </a:r>
              </a:p>
              <a:p>
                <a:pPr algn="ctr"/>
                <a:r>
                  <a:rPr lang="en-US" sz="2000" dirty="0">
                    <a:latin typeface="Arial" charset="0"/>
                    <a:ea typeface="Arial" charset="0"/>
                    <a:cs typeface="Arial" charset="0"/>
                  </a:rPr>
                  <a:t>S</a:t>
                </a:r>
              </a:p>
              <a:p>
                <a:pPr algn="ctr"/>
                <a:r>
                  <a:rPr lang="en-US" sz="2000" dirty="0">
                    <a:latin typeface="Arial" charset="0"/>
                    <a:ea typeface="Arial" charset="0"/>
                    <a:cs typeface="Arial" charset="0"/>
                  </a:rPr>
                  <a:t>T</a:t>
                </a:r>
              </a:p>
              <a:p>
                <a:pPr algn="ctr"/>
                <a:r>
                  <a:rPr lang="en-US" sz="2000" dirty="0">
                    <a:latin typeface="Arial" charset="0"/>
                    <a:ea typeface="Arial" charset="0"/>
                    <a:cs typeface="Arial" charset="0"/>
                  </a:rPr>
                  <a:t>I</a:t>
                </a:r>
              </a:p>
              <a:p>
                <a:pPr algn="ctr"/>
                <a:r>
                  <a:rPr lang="en-US" sz="2000" dirty="0">
                    <a:latin typeface="Arial" charset="0"/>
                    <a:ea typeface="Arial" charset="0"/>
                    <a:cs typeface="Arial" charset="0"/>
                  </a:rPr>
                  <a:t>C</a:t>
                </a:r>
              </a:p>
              <a:p>
                <a:pPr algn="ctr"/>
                <a:r>
                  <a:rPr lang="en-US" sz="2000" dirty="0">
                    <a:latin typeface="Arial" charset="0"/>
                    <a:ea typeface="Arial" charset="0"/>
                    <a:cs typeface="Arial" charset="0"/>
                  </a:rPr>
                  <a:t>S</a:t>
                </a:r>
              </a:p>
            </p:txBody>
          </p:sp>
        </p:grpSp>
        <p:sp>
          <p:nvSpPr>
            <p:cNvPr id="23" name="Right Brace 22"/>
            <p:cNvSpPr/>
            <p:nvPr/>
          </p:nvSpPr>
          <p:spPr>
            <a:xfrm>
              <a:off x="1455178" y="2260508"/>
              <a:ext cx="399111" cy="4012604"/>
            </a:xfrm>
            <a:prstGeom prst="rightBrace">
              <a:avLst>
                <a:gd name="adj1" fmla="val 8333"/>
                <a:gd name="adj2" fmla="val 5147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Times New Roman" charset="0"/>
                <a:ea typeface="Times New Roman" charset="0"/>
                <a:cs typeface="Times New Roman" charset="0"/>
              </a:endParaRPr>
            </a:p>
          </p:txBody>
        </p:sp>
      </p:grpSp>
    </p:spTree>
    <p:extLst>
      <p:ext uri="{BB962C8B-B14F-4D97-AF65-F5344CB8AC3E}">
        <p14:creationId xmlns:p14="http://schemas.microsoft.com/office/powerpoint/2010/main" val="33571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dissolv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ssolv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dissolv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dissolv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dissolve">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p:bldP spid="11" grpId="0"/>
      <p:bldP spid="12" grpId="0"/>
      <p:bldP spid="13"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4707"/>
            <a:ext cx="2790854" cy="1597891"/>
          </a:xfrm>
          <a:prstGeom prst="rect">
            <a:avLst/>
          </a:prstGeom>
        </p:spPr>
      </p:pic>
      <p:sp>
        <p:nvSpPr>
          <p:cNvPr id="4" name="Rectangle 3"/>
          <p:cNvSpPr/>
          <p:nvPr/>
        </p:nvSpPr>
        <p:spPr>
          <a:xfrm>
            <a:off x="688699" y="34634"/>
            <a:ext cx="1585626" cy="523220"/>
          </a:xfrm>
          <a:prstGeom prst="rect">
            <a:avLst/>
          </a:prstGeom>
          <a:noFill/>
        </p:spPr>
        <p:txBody>
          <a:bodyPr wrap="none" lIns="91440" tIns="45720" rIns="91440" bIns="45720">
            <a:spAutoFit/>
          </a:bodyPr>
          <a:lstStyle/>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BEYOND</a:t>
            </a:r>
          </a:p>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BELIEF</a:t>
            </a:r>
          </a:p>
        </p:txBody>
      </p:sp>
      <p:sp>
        <p:nvSpPr>
          <p:cNvPr id="6" name="TextBox 5"/>
          <p:cNvSpPr txBox="1"/>
          <p:nvPr/>
        </p:nvSpPr>
        <p:spPr>
          <a:xfrm>
            <a:off x="1254931" y="489877"/>
            <a:ext cx="459293"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TO</a:t>
            </a:r>
          </a:p>
        </p:txBody>
      </p:sp>
      <p:sp>
        <p:nvSpPr>
          <p:cNvPr id="7" name="TextBox 6"/>
          <p:cNvSpPr txBox="1"/>
          <p:nvPr/>
        </p:nvSpPr>
        <p:spPr>
          <a:xfrm>
            <a:off x="678202" y="711777"/>
            <a:ext cx="1612749"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CONVICTIONS</a:t>
            </a:r>
          </a:p>
        </p:txBody>
      </p:sp>
      <p:sp>
        <p:nvSpPr>
          <p:cNvPr id="8" name="TextBox 7"/>
          <p:cNvSpPr txBox="1"/>
          <p:nvPr/>
        </p:nvSpPr>
        <p:spPr>
          <a:xfrm>
            <a:off x="3785011" y="464213"/>
            <a:ext cx="7855445" cy="461665"/>
          </a:xfrm>
          <a:prstGeom prst="rect">
            <a:avLst/>
          </a:prstGeom>
          <a:noFill/>
        </p:spPr>
        <p:txBody>
          <a:bodyPr wrap="square" rtlCol="0">
            <a:spAutoFit/>
          </a:bodyPr>
          <a:lstStyle/>
          <a:p>
            <a:pPr algn="just"/>
            <a:r>
              <a:rPr lang="en-US" sz="2400" dirty="0">
                <a:latin typeface="Arial" charset="0"/>
                <a:ea typeface="Arial" charset="0"/>
                <a:cs typeface="Arial" charset="0"/>
              </a:rPr>
              <a:t>Martyrdom for one’s beliefs from the pages of history.</a:t>
            </a:r>
          </a:p>
        </p:txBody>
      </p:sp>
      <p:grpSp>
        <p:nvGrpSpPr>
          <p:cNvPr id="12" name="Group 11"/>
          <p:cNvGrpSpPr/>
          <p:nvPr/>
        </p:nvGrpSpPr>
        <p:grpSpPr>
          <a:xfrm>
            <a:off x="0" y="1452944"/>
            <a:ext cx="8652387" cy="3307366"/>
            <a:chOff x="0" y="1452944"/>
            <a:chExt cx="8652387" cy="3307366"/>
          </a:xfrm>
        </p:grpSpPr>
        <p:sp>
          <p:nvSpPr>
            <p:cNvPr id="9" name="TextBox 8"/>
            <p:cNvSpPr txBox="1"/>
            <p:nvPr/>
          </p:nvSpPr>
          <p:spPr>
            <a:xfrm>
              <a:off x="3088326" y="1452944"/>
              <a:ext cx="5564061" cy="1938992"/>
            </a:xfrm>
            <a:prstGeom prst="rect">
              <a:avLst/>
            </a:prstGeom>
            <a:noFill/>
          </p:spPr>
          <p:txBody>
            <a:bodyPr wrap="square" rtlCol="0">
              <a:spAutoFit/>
            </a:bodyPr>
            <a:lstStyle/>
            <a:p>
              <a:pPr algn="just"/>
              <a:r>
                <a:rPr lang="en-US" sz="2400" dirty="0">
                  <a:latin typeface="Arial" charset="0"/>
                  <a:ea typeface="Arial" charset="0"/>
                  <a:cs typeface="Arial" charset="0"/>
                </a:rPr>
                <a:t>Dietrich Bonhoeffer </a:t>
              </a:r>
              <a:r>
                <a:rPr lang="en-US" sz="2400" dirty="0">
                  <a:solidFill>
                    <a:srgbClr val="000000"/>
                  </a:solidFill>
                  <a:latin typeface="Arial" charset="0"/>
                  <a:ea typeface="Arial" charset="0"/>
                  <a:cs typeface="Arial" charset="0"/>
                </a:rPr>
                <a:t>a German pastor / theologian, and </a:t>
              </a:r>
              <a:r>
                <a:rPr lang="en-US" sz="2400" b="1" i="1" dirty="0">
                  <a:solidFill>
                    <a:srgbClr val="000000"/>
                  </a:solidFill>
                  <a:latin typeface="Arial" charset="0"/>
                  <a:ea typeface="Arial" charset="0"/>
                  <a:cs typeface="Arial" charset="0"/>
                </a:rPr>
                <a:t>anti-Nazi dissident</a:t>
              </a:r>
              <a:r>
                <a:rPr lang="en-US" sz="2400" dirty="0">
                  <a:solidFill>
                    <a:srgbClr val="000000"/>
                  </a:solidFill>
                  <a:latin typeface="Arial" charset="0"/>
                  <a:ea typeface="Arial" charset="0"/>
                  <a:cs typeface="Arial" charset="0"/>
                </a:rPr>
                <a:t>. Executed by hanging, ordered by Hitler for allegedly being involved in the plot to assassinate him in </a:t>
              </a:r>
              <a:r>
                <a:rPr lang="en-US" sz="2400" b="1" dirty="0">
                  <a:solidFill>
                    <a:srgbClr val="0432FF"/>
                  </a:solidFill>
                  <a:latin typeface="Arial" charset="0"/>
                  <a:ea typeface="Arial" charset="0"/>
                  <a:cs typeface="Arial" charset="0"/>
                </a:rPr>
                <a:t>1945</a:t>
              </a:r>
              <a:r>
                <a:rPr lang="en-US" sz="2400" dirty="0">
                  <a:solidFill>
                    <a:srgbClr val="000000"/>
                  </a:solidFill>
                  <a:latin typeface="Arial" charset="0"/>
                  <a:ea typeface="Arial" charset="0"/>
                  <a:cs typeface="Arial" charset="0"/>
                </a:rPr>
                <a:t>.</a:t>
              </a:r>
              <a:endParaRPr lang="en-US" sz="2400" dirty="0">
                <a:latin typeface="Arial" charset="0"/>
                <a:ea typeface="Arial" charset="0"/>
                <a:cs typeface="Arial" charset="0"/>
              </a:endParaRPr>
            </a:p>
          </p:txBody>
        </p:sp>
        <p:pic>
          <p:nvPicPr>
            <p:cNvPr id="2" name="Picture 1"/>
            <p:cNvPicPr>
              <a:picLocks noChangeAspect="1"/>
            </p:cNvPicPr>
            <p:nvPr/>
          </p:nvPicPr>
          <p:blipFill>
            <a:blip r:embed="rId3"/>
            <a:stretch>
              <a:fillRect/>
            </a:stretch>
          </p:blipFill>
          <p:spPr>
            <a:xfrm>
              <a:off x="0" y="1766521"/>
              <a:ext cx="2993789" cy="2993789"/>
            </a:xfrm>
            <a:prstGeom prst="rect">
              <a:avLst/>
            </a:prstGeom>
          </p:spPr>
        </p:pic>
      </p:grpSp>
      <p:grpSp>
        <p:nvGrpSpPr>
          <p:cNvPr id="13" name="Group 12"/>
          <p:cNvGrpSpPr/>
          <p:nvPr/>
        </p:nvGrpSpPr>
        <p:grpSpPr>
          <a:xfrm>
            <a:off x="3098158" y="3134852"/>
            <a:ext cx="9093842" cy="3723148"/>
            <a:chOff x="3098158" y="3134852"/>
            <a:chExt cx="9093842" cy="3723148"/>
          </a:xfrm>
        </p:grpSpPr>
        <p:sp>
          <p:nvSpPr>
            <p:cNvPr id="5" name="Rectangle 4"/>
            <p:cNvSpPr/>
            <p:nvPr/>
          </p:nvSpPr>
          <p:spPr>
            <a:xfrm>
              <a:off x="3098158" y="3574394"/>
              <a:ext cx="6132928" cy="1569660"/>
            </a:xfrm>
            <a:prstGeom prst="rect">
              <a:avLst/>
            </a:prstGeom>
          </p:spPr>
          <p:txBody>
            <a:bodyPr wrap="square">
              <a:spAutoFit/>
            </a:bodyPr>
            <a:lstStyle/>
            <a:p>
              <a:pPr algn="just"/>
              <a:r>
                <a:rPr lang="en-US" sz="2400" dirty="0">
                  <a:latin typeface="Arial" charset="0"/>
                  <a:ea typeface="Arial" charset="0"/>
                  <a:cs typeface="Arial" charset="0"/>
                </a:rPr>
                <a:t>Socrates clashed with the current course of Athenian politics and society. </a:t>
              </a:r>
              <a:r>
                <a:rPr lang="en-US" sz="2400" b="1" i="1" dirty="0">
                  <a:latin typeface="Arial" charset="0"/>
                  <a:ea typeface="Arial" charset="0"/>
                  <a:cs typeface="Arial" charset="0"/>
                </a:rPr>
                <a:t>Socrates's purported offenses to the city was his position as a social and moral critic</a:t>
              </a:r>
              <a:r>
                <a:rPr lang="en-US" sz="2400" dirty="0">
                  <a:latin typeface="Arial" charset="0"/>
                  <a:ea typeface="Arial" charset="0"/>
                  <a:cs typeface="Arial" charset="0"/>
                </a:rPr>
                <a:t>.</a:t>
              </a:r>
            </a:p>
          </p:txBody>
        </p:sp>
        <p:pic>
          <p:nvPicPr>
            <p:cNvPr id="10" name="Picture 9"/>
            <p:cNvPicPr>
              <a:picLocks noChangeAspect="1"/>
            </p:cNvPicPr>
            <p:nvPr/>
          </p:nvPicPr>
          <p:blipFill>
            <a:blip r:embed="rId4"/>
            <a:stretch>
              <a:fillRect/>
            </a:stretch>
          </p:blipFill>
          <p:spPr>
            <a:xfrm>
              <a:off x="9399639" y="3134852"/>
              <a:ext cx="2792361" cy="3723148"/>
            </a:xfrm>
            <a:prstGeom prst="rect">
              <a:avLst/>
            </a:prstGeom>
          </p:spPr>
        </p:pic>
      </p:grpSp>
      <p:sp>
        <p:nvSpPr>
          <p:cNvPr id="11" name="Rectangle 10"/>
          <p:cNvSpPr/>
          <p:nvPr/>
        </p:nvSpPr>
        <p:spPr>
          <a:xfrm>
            <a:off x="373626" y="5175383"/>
            <a:ext cx="8857460" cy="1569660"/>
          </a:xfrm>
          <a:prstGeom prst="rect">
            <a:avLst/>
          </a:prstGeom>
        </p:spPr>
        <p:txBody>
          <a:bodyPr wrap="square">
            <a:spAutoFit/>
          </a:bodyPr>
          <a:lstStyle/>
          <a:p>
            <a:pPr algn="just"/>
            <a:r>
              <a:rPr lang="en-US" sz="2400" dirty="0">
                <a:solidFill>
                  <a:srgbClr val="222222"/>
                </a:solidFill>
                <a:latin typeface="Arial" charset="0"/>
              </a:rPr>
              <a:t>One day during the year </a:t>
            </a:r>
            <a:r>
              <a:rPr lang="en-US" sz="2400" b="1" dirty="0">
                <a:solidFill>
                  <a:srgbClr val="0432FF"/>
                </a:solidFill>
                <a:latin typeface="Arial" charset="0"/>
              </a:rPr>
              <a:t>399 BC</a:t>
            </a:r>
            <a:r>
              <a:rPr lang="en-US" sz="2400" dirty="0">
                <a:solidFill>
                  <a:srgbClr val="222222"/>
                </a:solidFill>
                <a:latin typeface="Arial" charset="0"/>
              </a:rPr>
              <a:t>, Socrates went on trial and was subsequently found guilty of both corrupting the minds of the youth of Athens and of impiety  </a:t>
            </a:r>
            <a:r>
              <a:rPr lang="en-US" sz="2400" b="1" i="1" dirty="0">
                <a:solidFill>
                  <a:srgbClr val="222222"/>
                </a:solidFill>
                <a:latin typeface="Arial" charset="0"/>
              </a:rPr>
              <a:t>("not believing in the gods of the state")</a:t>
            </a:r>
            <a:r>
              <a:rPr lang="en-US" sz="2400" dirty="0">
                <a:solidFill>
                  <a:srgbClr val="222222"/>
                </a:solidFill>
                <a:latin typeface="Arial" charset="0"/>
              </a:rPr>
              <a:t> and sentenced to death, by drinking </a:t>
            </a:r>
            <a:r>
              <a:rPr lang="en-US" sz="2400" dirty="0">
                <a:solidFill>
                  <a:srgbClr val="0B0080"/>
                </a:solidFill>
                <a:latin typeface="Arial" charset="0"/>
              </a:rPr>
              <a:t>hemlock.</a:t>
            </a:r>
            <a:endParaRPr lang="en-US" sz="2400" dirty="0"/>
          </a:p>
        </p:txBody>
      </p:sp>
    </p:spTree>
    <p:extLst>
      <p:ext uri="{BB962C8B-B14F-4D97-AF65-F5344CB8AC3E}">
        <p14:creationId xmlns:p14="http://schemas.microsoft.com/office/powerpoint/2010/main" val="2066765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4707"/>
            <a:ext cx="2790854" cy="1597891"/>
          </a:xfrm>
          <a:prstGeom prst="rect">
            <a:avLst/>
          </a:prstGeom>
        </p:spPr>
      </p:pic>
      <p:sp>
        <p:nvSpPr>
          <p:cNvPr id="4" name="Rectangle 3"/>
          <p:cNvSpPr/>
          <p:nvPr/>
        </p:nvSpPr>
        <p:spPr>
          <a:xfrm>
            <a:off x="688699" y="34634"/>
            <a:ext cx="1585626" cy="523220"/>
          </a:xfrm>
          <a:prstGeom prst="rect">
            <a:avLst/>
          </a:prstGeom>
          <a:noFill/>
        </p:spPr>
        <p:txBody>
          <a:bodyPr wrap="none" lIns="91440" tIns="45720" rIns="91440" bIns="45720">
            <a:spAutoFit/>
          </a:bodyPr>
          <a:lstStyle/>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BEYOND</a:t>
            </a:r>
          </a:p>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BELIEF</a:t>
            </a:r>
          </a:p>
        </p:txBody>
      </p:sp>
      <p:sp>
        <p:nvSpPr>
          <p:cNvPr id="6" name="TextBox 5"/>
          <p:cNvSpPr txBox="1"/>
          <p:nvPr/>
        </p:nvSpPr>
        <p:spPr>
          <a:xfrm>
            <a:off x="1254931" y="489877"/>
            <a:ext cx="459293"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TO</a:t>
            </a:r>
          </a:p>
        </p:txBody>
      </p:sp>
      <p:sp>
        <p:nvSpPr>
          <p:cNvPr id="7" name="TextBox 6"/>
          <p:cNvSpPr txBox="1"/>
          <p:nvPr/>
        </p:nvSpPr>
        <p:spPr>
          <a:xfrm>
            <a:off x="678202" y="711777"/>
            <a:ext cx="1612749"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CONVICTIONS</a:t>
            </a:r>
          </a:p>
        </p:txBody>
      </p:sp>
      <p:sp>
        <p:nvSpPr>
          <p:cNvPr id="9" name="TextBox 8"/>
          <p:cNvSpPr txBox="1"/>
          <p:nvPr/>
        </p:nvSpPr>
        <p:spPr>
          <a:xfrm>
            <a:off x="4287861" y="456375"/>
            <a:ext cx="6222822" cy="461665"/>
          </a:xfrm>
          <a:prstGeom prst="rect">
            <a:avLst/>
          </a:prstGeom>
          <a:noFill/>
        </p:spPr>
        <p:txBody>
          <a:bodyPr wrap="square" rtlCol="0">
            <a:spAutoFit/>
          </a:bodyPr>
          <a:lstStyle/>
          <a:p>
            <a:pPr algn="just"/>
            <a:r>
              <a:rPr lang="en-US" sz="2400">
                <a:latin typeface="Arial" charset="0"/>
                <a:ea typeface="Arial" charset="0"/>
                <a:cs typeface="Arial" charset="0"/>
              </a:rPr>
              <a:t>New Testament martyrdom </a:t>
            </a:r>
            <a:r>
              <a:rPr lang="en-US" sz="2400" dirty="0">
                <a:latin typeface="Arial" charset="0"/>
                <a:ea typeface="Arial" charset="0"/>
                <a:cs typeface="Arial" charset="0"/>
              </a:rPr>
              <a:t>for </a:t>
            </a:r>
            <a:r>
              <a:rPr lang="en-US" sz="2400">
                <a:latin typeface="Arial" charset="0"/>
                <a:ea typeface="Arial" charset="0"/>
                <a:cs typeface="Arial" charset="0"/>
              </a:rPr>
              <a:t>one’s beliefs:</a:t>
            </a:r>
            <a:endParaRPr lang="en-US" sz="2400" dirty="0">
              <a:latin typeface="Arial" charset="0"/>
              <a:ea typeface="Arial" charset="0"/>
              <a:cs typeface="Arial" charset="0"/>
            </a:endParaRPr>
          </a:p>
        </p:txBody>
      </p:sp>
      <p:sp>
        <p:nvSpPr>
          <p:cNvPr id="10" name="TextBox 9"/>
          <p:cNvSpPr txBox="1"/>
          <p:nvPr/>
        </p:nvSpPr>
        <p:spPr>
          <a:xfrm>
            <a:off x="3373461" y="2176591"/>
            <a:ext cx="3754926" cy="461665"/>
          </a:xfrm>
          <a:prstGeom prst="rect">
            <a:avLst/>
          </a:prstGeom>
          <a:noFill/>
        </p:spPr>
        <p:txBody>
          <a:bodyPr wrap="square" rtlCol="0">
            <a:spAutoFit/>
          </a:bodyPr>
          <a:lstStyle/>
          <a:p>
            <a:pPr algn="just"/>
            <a:r>
              <a:rPr lang="en-US" sz="2400" dirty="0">
                <a:latin typeface="Arial" charset="0"/>
                <a:ea typeface="Arial" charset="0"/>
                <a:cs typeface="Arial" charset="0"/>
              </a:rPr>
              <a:t>Stephen </a:t>
            </a:r>
            <a:r>
              <a:rPr lang="mr-IN" sz="2400" dirty="0">
                <a:latin typeface="Arial" charset="0"/>
                <a:ea typeface="Arial" charset="0"/>
                <a:cs typeface="Arial" charset="0"/>
              </a:rPr>
              <a:t>–</a:t>
            </a:r>
            <a:r>
              <a:rPr lang="en-US" sz="2400" dirty="0">
                <a:latin typeface="Arial" charset="0"/>
                <a:ea typeface="Arial" charset="0"/>
                <a:cs typeface="Arial" charset="0"/>
              </a:rPr>
              <a:t> </a:t>
            </a:r>
            <a:r>
              <a:rPr lang="en-US" sz="2400" b="1" dirty="0">
                <a:solidFill>
                  <a:srgbClr val="FF0000"/>
                </a:solidFill>
                <a:latin typeface="Arial" charset="0"/>
                <a:ea typeface="Arial" charset="0"/>
                <a:cs typeface="Arial" charset="0"/>
              </a:rPr>
              <a:t>Acts 7:51-60</a:t>
            </a:r>
          </a:p>
        </p:txBody>
      </p:sp>
      <p:sp>
        <p:nvSpPr>
          <p:cNvPr id="11" name="TextBox 10"/>
          <p:cNvSpPr txBox="1"/>
          <p:nvPr/>
        </p:nvSpPr>
        <p:spPr>
          <a:xfrm>
            <a:off x="3373461" y="1337557"/>
            <a:ext cx="8051623" cy="461665"/>
          </a:xfrm>
          <a:prstGeom prst="rect">
            <a:avLst/>
          </a:prstGeom>
          <a:noFill/>
        </p:spPr>
        <p:txBody>
          <a:bodyPr wrap="square" rtlCol="0">
            <a:spAutoFit/>
          </a:bodyPr>
          <a:lstStyle/>
          <a:p>
            <a:pPr algn="just"/>
            <a:r>
              <a:rPr lang="en-US" sz="2400" dirty="0">
                <a:latin typeface="Arial" charset="0"/>
                <a:ea typeface="Arial" charset="0"/>
                <a:cs typeface="Arial" charset="0"/>
              </a:rPr>
              <a:t>Peter &amp; John </a:t>
            </a:r>
            <a:r>
              <a:rPr lang="mr-IN" sz="2400" dirty="0">
                <a:latin typeface="Arial" charset="0"/>
                <a:ea typeface="Arial" charset="0"/>
                <a:cs typeface="Arial" charset="0"/>
              </a:rPr>
              <a:t>–</a:t>
            </a:r>
            <a:r>
              <a:rPr lang="en-US" sz="2400" dirty="0">
                <a:latin typeface="Arial" charset="0"/>
                <a:ea typeface="Arial" charset="0"/>
                <a:cs typeface="Arial" charset="0"/>
              </a:rPr>
              <a:t> </a:t>
            </a:r>
            <a:r>
              <a:rPr lang="en-US" sz="2400" b="1" dirty="0">
                <a:solidFill>
                  <a:srgbClr val="FF0000"/>
                </a:solidFill>
                <a:latin typeface="Arial" charset="0"/>
                <a:ea typeface="Arial" charset="0"/>
                <a:cs typeface="Arial" charset="0"/>
              </a:rPr>
              <a:t>Acts 4:1-4, 5-12, 23-24, 31.   </a:t>
            </a:r>
            <a:r>
              <a:rPr lang="en-US" sz="2400" dirty="0">
                <a:latin typeface="Arial" charset="0"/>
                <a:ea typeface="Arial" charset="0"/>
                <a:cs typeface="Arial" charset="0"/>
              </a:rPr>
              <a:t>cf. </a:t>
            </a:r>
            <a:r>
              <a:rPr lang="en-US" sz="2400" b="1" dirty="0">
                <a:solidFill>
                  <a:srgbClr val="FF0000"/>
                </a:solidFill>
                <a:latin typeface="Arial" charset="0"/>
                <a:ea typeface="Arial" charset="0"/>
                <a:cs typeface="Arial" charset="0"/>
              </a:rPr>
              <a:t>ch.5:17ff </a:t>
            </a:r>
          </a:p>
        </p:txBody>
      </p:sp>
      <p:sp>
        <p:nvSpPr>
          <p:cNvPr id="12" name="TextBox 11"/>
          <p:cNvSpPr txBox="1"/>
          <p:nvPr/>
        </p:nvSpPr>
        <p:spPr>
          <a:xfrm>
            <a:off x="3373461" y="3015625"/>
            <a:ext cx="5485404" cy="461665"/>
          </a:xfrm>
          <a:prstGeom prst="rect">
            <a:avLst/>
          </a:prstGeom>
          <a:noFill/>
        </p:spPr>
        <p:txBody>
          <a:bodyPr wrap="square" rtlCol="0">
            <a:spAutoFit/>
          </a:bodyPr>
          <a:lstStyle/>
          <a:p>
            <a:pPr algn="just"/>
            <a:r>
              <a:rPr lang="en-US" sz="2400" dirty="0">
                <a:latin typeface="Arial" charset="0"/>
                <a:ea typeface="Arial" charset="0"/>
                <a:cs typeface="Arial" charset="0"/>
              </a:rPr>
              <a:t>Believers </a:t>
            </a:r>
            <a:r>
              <a:rPr lang="mr-IN" sz="2400" dirty="0">
                <a:latin typeface="Arial" charset="0"/>
                <a:ea typeface="Arial" charset="0"/>
                <a:cs typeface="Arial" charset="0"/>
              </a:rPr>
              <a:t>–</a:t>
            </a:r>
            <a:r>
              <a:rPr lang="en-US" sz="2400" dirty="0">
                <a:latin typeface="Arial" charset="0"/>
                <a:ea typeface="Arial" charset="0"/>
                <a:cs typeface="Arial" charset="0"/>
              </a:rPr>
              <a:t> </a:t>
            </a:r>
            <a:r>
              <a:rPr lang="en-US" sz="2400" b="1" dirty="0">
                <a:solidFill>
                  <a:srgbClr val="FF0000"/>
                </a:solidFill>
                <a:latin typeface="Arial" charset="0"/>
                <a:ea typeface="Arial" charset="0"/>
                <a:cs typeface="Arial" charset="0"/>
              </a:rPr>
              <a:t>Acts 8:1, 3, 4-8;  9:1-2</a:t>
            </a:r>
          </a:p>
        </p:txBody>
      </p:sp>
      <p:sp>
        <p:nvSpPr>
          <p:cNvPr id="13" name="TextBox 12"/>
          <p:cNvSpPr txBox="1"/>
          <p:nvPr/>
        </p:nvSpPr>
        <p:spPr>
          <a:xfrm>
            <a:off x="3373461" y="3854659"/>
            <a:ext cx="5485404" cy="461665"/>
          </a:xfrm>
          <a:prstGeom prst="rect">
            <a:avLst/>
          </a:prstGeom>
          <a:noFill/>
        </p:spPr>
        <p:txBody>
          <a:bodyPr wrap="square" rtlCol="0">
            <a:spAutoFit/>
          </a:bodyPr>
          <a:lstStyle/>
          <a:p>
            <a:pPr algn="just"/>
            <a:r>
              <a:rPr lang="en-US" sz="2400" dirty="0">
                <a:latin typeface="Arial" charset="0"/>
                <a:ea typeface="Arial" charset="0"/>
                <a:cs typeface="Arial" charset="0"/>
              </a:rPr>
              <a:t>Saul (Paul) </a:t>
            </a:r>
            <a:r>
              <a:rPr lang="mr-IN" sz="2400" dirty="0">
                <a:latin typeface="Arial" charset="0"/>
                <a:ea typeface="Arial" charset="0"/>
                <a:cs typeface="Arial" charset="0"/>
              </a:rPr>
              <a:t>–</a:t>
            </a:r>
            <a:r>
              <a:rPr lang="en-US" sz="2400" dirty="0">
                <a:latin typeface="Arial" charset="0"/>
                <a:ea typeface="Arial" charset="0"/>
                <a:cs typeface="Arial" charset="0"/>
              </a:rPr>
              <a:t> </a:t>
            </a:r>
            <a:r>
              <a:rPr lang="en-US" sz="2400" b="1" dirty="0">
                <a:solidFill>
                  <a:srgbClr val="FF0000"/>
                </a:solidFill>
                <a:latin typeface="Arial" charset="0"/>
                <a:ea typeface="Arial" charset="0"/>
                <a:cs typeface="Arial" charset="0"/>
              </a:rPr>
              <a:t>Acts 9:20-25;   22:4-5</a:t>
            </a:r>
          </a:p>
        </p:txBody>
      </p:sp>
      <p:sp>
        <p:nvSpPr>
          <p:cNvPr id="14" name="TextBox 13"/>
          <p:cNvSpPr txBox="1"/>
          <p:nvPr/>
        </p:nvSpPr>
        <p:spPr>
          <a:xfrm>
            <a:off x="3373461" y="4693693"/>
            <a:ext cx="5485404" cy="461665"/>
          </a:xfrm>
          <a:prstGeom prst="rect">
            <a:avLst/>
          </a:prstGeom>
          <a:noFill/>
        </p:spPr>
        <p:txBody>
          <a:bodyPr wrap="square" rtlCol="0">
            <a:spAutoFit/>
          </a:bodyPr>
          <a:lstStyle/>
          <a:p>
            <a:pPr algn="just"/>
            <a:r>
              <a:rPr lang="en-US" sz="2400" dirty="0">
                <a:latin typeface="Arial" charset="0"/>
                <a:ea typeface="Arial" charset="0"/>
                <a:cs typeface="Arial" charset="0"/>
              </a:rPr>
              <a:t>The church </a:t>
            </a:r>
            <a:r>
              <a:rPr lang="mr-IN" sz="2400" dirty="0">
                <a:latin typeface="Arial" charset="0"/>
                <a:ea typeface="Arial" charset="0"/>
                <a:cs typeface="Arial" charset="0"/>
              </a:rPr>
              <a:t>–</a:t>
            </a:r>
            <a:r>
              <a:rPr lang="en-US" sz="2400" dirty="0">
                <a:latin typeface="Arial" charset="0"/>
                <a:ea typeface="Arial" charset="0"/>
                <a:cs typeface="Arial" charset="0"/>
              </a:rPr>
              <a:t> </a:t>
            </a:r>
            <a:r>
              <a:rPr lang="en-US" sz="2400" b="1" dirty="0">
                <a:solidFill>
                  <a:srgbClr val="FF0000"/>
                </a:solidFill>
                <a:latin typeface="Arial" charset="0"/>
                <a:ea typeface="Arial" charset="0"/>
                <a:cs typeface="Arial" charset="0"/>
              </a:rPr>
              <a:t>Acts 12:1-6</a:t>
            </a:r>
          </a:p>
        </p:txBody>
      </p:sp>
      <p:sp>
        <p:nvSpPr>
          <p:cNvPr id="15" name="TextBox 14"/>
          <p:cNvSpPr txBox="1"/>
          <p:nvPr/>
        </p:nvSpPr>
        <p:spPr>
          <a:xfrm>
            <a:off x="3373461" y="5532727"/>
            <a:ext cx="5485404" cy="461665"/>
          </a:xfrm>
          <a:prstGeom prst="rect">
            <a:avLst/>
          </a:prstGeom>
          <a:noFill/>
        </p:spPr>
        <p:txBody>
          <a:bodyPr wrap="square" rtlCol="0">
            <a:spAutoFit/>
          </a:bodyPr>
          <a:lstStyle/>
          <a:p>
            <a:pPr algn="just"/>
            <a:r>
              <a:rPr lang="en-US" sz="2400" dirty="0">
                <a:latin typeface="Arial" charset="0"/>
                <a:ea typeface="Arial" charset="0"/>
                <a:cs typeface="Arial" charset="0"/>
              </a:rPr>
              <a:t>Paul  </a:t>
            </a:r>
            <a:r>
              <a:rPr lang="mr-IN" sz="2400" dirty="0">
                <a:latin typeface="Arial" charset="0"/>
                <a:ea typeface="Arial" charset="0"/>
                <a:cs typeface="Arial" charset="0"/>
              </a:rPr>
              <a:t>–</a:t>
            </a:r>
            <a:r>
              <a:rPr lang="en-US" sz="2400" dirty="0">
                <a:latin typeface="Arial" charset="0"/>
                <a:ea typeface="Arial" charset="0"/>
                <a:cs typeface="Arial" charset="0"/>
              </a:rPr>
              <a:t> </a:t>
            </a:r>
            <a:r>
              <a:rPr lang="en-US" sz="2400" b="1" dirty="0">
                <a:solidFill>
                  <a:srgbClr val="FF0000"/>
                </a:solidFill>
                <a:latin typeface="Arial" charset="0"/>
                <a:ea typeface="Arial" charset="0"/>
                <a:cs typeface="Arial" charset="0"/>
              </a:rPr>
              <a:t>Acts 13:45, 50;  14:2, 5-7, 19 </a:t>
            </a:r>
          </a:p>
        </p:txBody>
      </p:sp>
      <p:sp>
        <p:nvSpPr>
          <p:cNvPr id="16" name="TextBox 15"/>
          <p:cNvSpPr txBox="1"/>
          <p:nvPr/>
        </p:nvSpPr>
        <p:spPr>
          <a:xfrm>
            <a:off x="3373461" y="6255398"/>
            <a:ext cx="5485404" cy="461665"/>
          </a:xfrm>
          <a:prstGeom prst="rect">
            <a:avLst/>
          </a:prstGeom>
          <a:noFill/>
        </p:spPr>
        <p:txBody>
          <a:bodyPr wrap="square" rtlCol="0">
            <a:spAutoFit/>
          </a:bodyPr>
          <a:lstStyle/>
          <a:p>
            <a:pPr algn="just"/>
            <a:r>
              <a:rPr lang="en-US" sz="2400" dirty="0">
                <a:latin typeface="Arial" charset="0"/>
                <a:ea typeface="Arial" charset="0"/>
                <a:cs typeface="Arial" charset="0"/>
              </a:rPr>
              <a:t>Paul &amp; Silas  </a:t>
            </a:r>
            <a:r>
              <a:rPr lang="mr-IN" sz="2400" dirty="0">
                <a:latin typeface="Arial" charset="0"/>
                <a:ea typeface="Arial" charset="0"/>
                <a:cs typeface="Arial" charset="0"/>
              </a:rPr>
              <a:t>–</a:t>
            </a:r>
            <a:r>
              <a:rPr lang="en-US" sz="2400" dirty="0">
                <a:latin typeface="Arial" charset="0"/>
                <a:ea typeface="Arial" charset="0"/>
                <a:cs typeface="Arial" charset="0"/>
              </a:rPr>
              <a:t> </a:t>
            </a:r>
            <a:r>
              <a:rPr lang="en-US" sz="2400" b="1" dirty="0">
                <a:solidFill>
                  <a:srgbClr val="FF0000"/>
                </a:solidFill>
                <a:latin typeface="Arial" charset="0"/>
                <a:ea typeface="Arial" charset="0"/>
                <a:cs typeface="Arial" charset="0"/>
              </a:rPr>
              <a:t>Acts 16:19-24  </a:t>
            </a:r>
          </a:p>
        </p:txBody>
      </p:sp>
    </p:spTree>
    <p:extLst>
      <p:ext uri="{BB962C8B-B14F-4D97-AF65-F5344CB8AC3E}">
        <p14:creationId xmlns:p14="http://schemas.microsoft.com/office/powerpoint/2010/main" val="57210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dissolv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dissolve">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792065" y="5137"/>
            <a:ext cx="4399935" cy="6848697"/>
          </a:xfrm>
          <a:prstGeom prst="rect">
            <a:avLst/>
          </a:prstGeom>
        </p:spPr>
      </p:pic>
      <p:pic>
        <p:nvPicPr>
          <p:cNvPr id="5" name="Picture 4"/>
          <p:cNvPicPr>
            <a:picLocks noChangeAspect="1"/>
          </p:cNvPicPr>
          <p:nvPr/>
        </p:nvPicPr>
        <p:blipFill>
          <a:blip r:embed="rId3"/>
          <a:stretch>
            <a:fillRect/>
          </a:stretch>
        </p:blipFill>
        <p:spPr>
          <a:xfrm>
            <a:off x="0" y="-1"/>
            <a:ext cx="4373725" cy="6858001"/>
          </a:xfrm>
          <a:prstGeom prst="rect">
            <a:avLst/>
          </a:prstGeom>
        </p:spPr>
      </p:pic>
      <p:sp>
        <p:nvSpPr>
          <p:cNvPr id="9" name="TextBox 8"/>
          <p:cNvSpPr txBox="1"/>
          <p:nvPr/>
        </p:nvSpPr>
        <p:spPr>
          <a:xfrm>
            <a:off x="4280318" y="1818968"/>
            <a:ext cx="3560907" cy="1569660"/>
          </a:xfrm>
          <a:prstGeom prst="rect">
            <a:avLst/>
          </a:prstGeom>
          <a:noFill/>
        </p:spPr>
        <p:txBody>
          <a:bodyPr wrap="square" rtlCol="0">
            <a:spAutoFit/>
          </a:bodyPr>
          <a:lstStyle/>
          <a:p>
            <a:pPr algn="ctr"/>
            <a:r>
              <a:rPr lang="en-US" sz="2400" dirty="0">
                <a:latin typeface="Arial" charset="0"/>
                <a:ea typeface="Arial" charset="0"/>
                <a:cs typeface="Arial" charset="0"/>
              </a:rPr>
              <a:t>John Foxe (1517-1587) original author of the </a:t>
            </a:r>
            <a:r>
              <a:rPr lang="en-US" sz="2400" i="1" dirty="0">
                <a:latin typeface="Arial" charset="0"/>
                <a:ea typeface="Arial" charset="0"/>
                <a:cs typeface="Arial" charset="0"/>
              </a:rPr>
              <a:t>History of Christian Martyrs</a:t>
            </a:r>
          </a:p>
        </p:txBody>
      </p:sp>
      <p:sp>
        <p:nvSpPr>
          <p:cNvPr id="10" name="TextBox 9"/>
          <p:cNvSpPr txBox="1"/>
          <p:nvPr/>
        </p:nvSpPr>
        <p:spPr>
          <a:xfrm>
            <a:off x="4339310" y="3932902"/>
            <a:ext cx="3536330" cy="1200329"/>
          </a:xfrm>
          <a:prstGeom prst="rect">
            <a:avLst/>
          </a:prstGeom>
          <a:noFill/>
        </p:spPr>
        <p:txBody>
          <a:bodyPr wrap="square" rtlCol="0">
            <a:spAutoFit/>
          </a:bodyPr>
          <a:lstStyle/>
          <a:p>
            <a:pPr algn="ctr"/>
            <a:r>
              <a:rPr lang="en-US" sz="2400" b="1">
                <a:latin typeface="Arial" charset="0"/>
                <a:ea typeface="Arial" charset="0"/>
                <a:cs typeface="Arial" charset="0"/>
              </a:rPr>
              <a:t>They </a:t>
            </a:r>
            <a:r>
              <a:rPr lang="en-US" sz="2400" b="1" dirty="0">
                <a:latin typeface="Arial" charset="0"/>
                <a:ea typeface="Arial" charset="0"/>
                <a:cs typeface="Arial" charset="0"/>
              </a:rPr>
              <a:t>faced any torture, rather than </a:t>
            </a:r>
            <a:r>
              <a:rPr lang="en-US" sz="2400" b="1">
                <a:latin typeface="Arial" charset="0"/>
                <a:ea typeface="Arial" charset="0"/>
                <a:cs typeface="Arial" charset="0"/>
              </a:rPr>
              <a:t>deny God and His Son.</a:t>
            </a:r>
            <a:endParaRPr lang="en-US" sz="2400" b="1" dirty="0">
              <a:latin typeface="Arial" charset="0"/>
              <a:ea typeface="Arial" charset="0"/>
              <a:cs typeface="Arial" charset="0"/>
            </a:endParaRPr>
          </a:p>
        </p:txBody>
      </p:sp>
    </p:spTree>
    <p:extLst>
      <p:ext uri="{BB962C8B-B14F-4D97-AF65-F5344CB8AC3E}">
        <p14:creationId xmlns:p14="http://schemas.microsoft.com/office/powerpoint/2010/main" val="1072396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4464" y="108159"/>
            <a:ext cx="4855816" cy="646331"/>
          </a:xfrm>
          <a:prstGeom prst="rect">
            <a:avLst/>
          </a:prstGeom>
          <a:noFill/>
        </p:spPr>
        <p:txBody>
          <a:bodyPr wrap="none" rtlCol="0">
            <a:spAutoFit/>
          </a:bodyPr>
          <a:lstStyle/>
          <a:p>
            <a:r>
              <a:rPr lang="en-US" sz="3600" b="1" dirty="0">
                <a:latin typeface="Britannic Bold" charset="0"/>
                <a:ea typeface="Britannic Bold" charset="0"/>
                <a:cs typeface="Britannic Bold" charset="0"/>
              </a:rPr>
              <a:t>Foxe’s Book of Martyrs</a:t>
            </a:r>
          </a:p>
        </p:txBody>
      </p:sp>
      <p:sp>
        <p:nvSpPr>
          <p:cNvPr id="8" name="TextBox 7"/>
          <p:cNvSpPr txBox="1"/>
          <p:nvPr/>
        </p:nvSpPr>
        <p:spPr>
          <a:xfrm>
            <a:off x="727588" y="904576"/>
            <a:ext cx="10923640" cy="2677656"/>
          </a:xfrm>
          <a:prstGeom prst="rect">
            <a:avLst/>
          </a:prstGeom>
          <a:noFill/>
        </p:spPr>
        <p:txBody>
          <a:bodyPr wrap="square" rtlCol="0">
            <a:spAutoFit/>
          </a:bodyPr>
          <a:lstStyle/>
          <a:p>
            <a:pPr algn="just"/>
            <a:r>
              <a:rPr lang="en-US" sz="2800" dirty="0">
                <a:latin typeface="Arial" charset="0"/>
                <a:ea typeface="Arial" charset="0"/>
                <a:cs typeface="Arial" charset="0"/>
              </a:rPr>
              <a:t>“Unshakable in their faith and courage, these early martyrs have inspired the Christian Church for five centuries. This magnificent account of their ordeal </a:t>
            </a:r>
            <a:r>
              <a:rPr lang="mr-IN" sz="2800" dirty="0">
                <a:latin typeface="Arial" charset="0"/>
                <a:ea typeface="Arial" charset="0"/>
                <a:cs typeface="Arial" charset="0"/>
              </a:rPr>
              <a:t>–</a:t>
            </a:r>
            <a:r>
              <a:rPr lang="en-US" sz="2800" dirty="0">
                <a:latin typeface="Arial" charset="0"/>
                <a:ea typeface="Arial" charset="0"/>
                <a:cs typeface="Arial" charset="0"/>
              </a:rPr>
              <a:t> and its turbulent historical background </a:t>
            </a:r>
            <a:r>
              <a:rPr lang="mr-IN" sz="2800" dirty="0">
                <a:latin typeface="Arial" charset="0"/>
                <a:ea typeface="Arial" charset="0"/>
                <a:cs typeface="Arial" charset="0"/>
              </a:rPr>
              <a:t>–</a:t>
            </a:r>
            <a:r>
              <a:rPr lang="en-US" sz="2800" dirty="0">
                <a:latin typeface="Arial" charset="0"/>
                <a:ea typeface="Arial" charset="0"/>
                <a:cs typeface="Arial" charset="0"/>
              </a:rPr>
              <a:t> is an unequaled record of humanity’s devotion to God in the face of persecution and atrocity. The faith of these early martyrs has stood, and will stand forever as a beacon to the generations who follow.”</a:t>
            </a:r>
          </a:p>
        </p:txBody>
      </p:sp>
      <p:sp>
        <p:nvSpPr>
          <p:cNvPr id="9" name="TextBox 8"/>
          <p:cNvSpPr txBox="1"/>
          <p:nvPr/>
        </p:nvSpPr>
        <p:spPr>
          <a:xfrm>
            <a:off x="1641988" y="4430391"/>
            <a:ext cx="8725466" cy="523220"/>
          </a:xfrm>
          <a:prstGeom prst="rect">
            <a:avLst/>
          </a:prstGeom>
          <a:noFill/>
        </p:spPr>
        <p:txBody>
          <a:bodyPr wrap="none" rtlCol="0">
            <a:spAutoFit/>
          </a:bodyPr>
          <a:lstStyle/>
          <a:p>
            <a:pPr marL="457200" indent="-457200">
              <a:buFont typeface="Arial" charset="0"/>
              <a:buChar char="•"/>
            </a:pPr>
            <a:r>
              <a:rPr lang="en-US" sz="2800" dirty="0">
                <a:latin typeface="Arial" charset="0"/>
                <a:ea typeface="Arial" charset="0"/>
                <a:cs typeface="Arial" charset="0"/>
              </a:rPr>
              <a:t>Roman Colosseum entertainment </a:t>
            </a:r>
            <a:r>
              <a:rPr lang="mr-IN" sz="2800" dirty="0">
                <a:latin typeface="Arial" charset="0"/>
                <a:ea typeface="Arial" charset="0"/>
                <a:cs typeface="Arial" charset="0"/>
              </a:rPr>
              <a:t>–</a:t>
            </a:r>
            <a:r>
              <a:rPr lang="en-US" sz="2800" dirty="0">
                <a:latin typeface="Arial" charset="0"/>
                <a:ea typeface="Arial" charset="0"/>
                <a:cs typeface="Arial" charset="0"/>
              </a:rPr>
              <a:t> eaten by lions.</a:t>
            </a:r>
          </a:p>
        </p:txBody>
      </p:sp>
      <p:sp>
        <p:nvSpPr>
          <p:cNvPr id="10" name="TextBox 9"/>
          <p:cNvSpPr txBox="1"/>
          <p:nvPr/>
        </p:nvSpPr>
        <p:spPr>
          <a:xfrm>
            <a:off x="1641988" y="5019063"/>
            <a:ext cx="7882286" cy="523220"/>
          </a:xfrm>
          <a:prstGeom prst="rect">
            <a:avLst/>
          </a:prstGeom>
          <a:noFill/>
        </p:spPr>
        <p:txBody>
          <a:bodyPr wrap="none" rtlCol="0">
            <a:spAutoFit/>
          </a:bodyPr>
          <a:lstStyle/>
          <a:p>
            <a:pPr marL="457200" indent="-457200">
              <a:buFont typeface="Arial" charset="0"/>
              <a:buChar char="•"/>
            </a:pPr>
            <a:r>
              <a:rPr lang="en-US" sz="2800" dirty="0">
                <a:latin typeface="Arial" charset="0"/>
                <a:ea typeface="Arial" charset="0"/>
                <a:cs typeface="Arial" charset="0"/>
              </a:rPr>
              <a:t>Human torches - lighting the streets of Rome.</a:t>
            </a:r>
          </a:p>
        </p:txBody>
      </p:sp>
      <p:sp>
        <p:nvSpPr>
          <p:cNvPr id="11" name="TextBox 10"/>
          <p:cNvSpPr txBox="1"/>
          <p:nvPr/>
        </p:nvSpPr>
        <p:spPr>
          <a:xfrm>
            <a:off x="1641988" y="5607735"/>
            <a:ext cx="10164962" cy="523220"/>
          </a:xfrm>
          <a:prstGeom prst="rect">
            <a:avLst/>
          </a:prstGeom>
          <a:noFill/>
        </p:spPr>
        <p:txBody>
          <a:bodyPr wrap="none" rtlCol="0">
            <a:spAutoFit/>
          </a:bodyPr>
          <a:lstStyle/>
          <a:p>
            <a:pPr marL="457200" indent="-457200">
              <a:buFont typeface="Arial" charset="0"/>
              <a:buChar char="•"/>
            </a:pPr>
            <a:r>
              <a:rPr lang="en-US" sz="2800" dirty="0">
                <a:latin typeface="Arial" charset="0"/>
                <a:ea typeface="Arial" charset="0"/>
                <a:cs typeface="Arial" charset="0"/>
              </a:rPr>
              <a:t>Crucified head downward; hanged, flayed; shot with arrows.</a:t>
            </a:r>
          </a:p>
        </p:txBody>
      </p:sp>
      <p:sp>
        <p:nvSpPr>
          <p:cNvPr id="12" name="TextBox 11"/>
          <p:cNvSpPr txBox="1"/>
          <p:nvPr/>
        </p:nvSpPr>
        <p:spPr>
          <a:xfrm>
            <a:off x="1641988" y="6196407"/>
            <a:ext cx="9865201" cy="523220"/>
          </a:xfrm>
          <a:prstGeom prst="rect">
            <a:avLst/>
          </a:prstGeom>
          <a:noFill/>
        </p:spPr>
        <p:txBody>
          <a:bodyPr wrap="none" rtlCol="0">
            <a:spAutoFit/>
          </a:bodyPr>
          <a:lstStyle/>
          <a:p>
            <a:pPr marL="457200" indent="-457200">
              <a:buFont typeface="Arial" charset="0"/>
              <a:buChar char="•"/>
            </a:pPr>
            <a:r>
              <a:rPr lang="en-US" sz="2800" dirty="0">
                <a:latin typeface="Arial" charset="0"/>
                <a:ea typeface="Arial" charset="0"/>
                <a:cs typeface="Arial" charset="0"/>
              </a:rPr>
              <a:t>Beheaded, thrown from pinnacles, then clubbed to death.</a:t>
            </a:r>
          </a:p>
        </p:txBody>
      </p:sp>
      <p:sp>
        <p:nvSpPr>
          <p:cNvPr id="13" name="TextBox 12"/>
          <p:cNvSpPr txBox="1"/>
          <p:nvPr/>
        </p:nvSpPr>
        <p:spPr>
          <a:xfrm>
            <a:off x="176980" y="3799653"/>
            <a:ext cx="9252854" cy="523220"/>
          </a:xfrm>
          <a:prstGeom prst="rect">
            <a:avLst/>
          </a:prstGeom>
          <a:noFill/>
        </p:spPr>
        <p:txBody>
          <a:bodyPr wrap="none" rtlCol="0">
            <a:spAutoFit/>
          </a:bodyPr>
          <a:lstStyle/>
          <a:p>
            <a:r>
              <a:rPr lang="en-US" sz="2800" b="1" dirty="0">
                <a:latin typeface="Arial" charset="0"/>
                <a:ea typeface="Arial" charset="0"/>
                <a:cs typeface="Arial" charset="0"/>
              </a:rPr>
              <a:t>Other historical accountings of Christian martyrdom:</a:t>
            </a:r>
          </a:p>
        </p:txBody>
      </p:sp>
    </p:spTree>
    <p:extLst>
      <p:ext uri="{BB962C8B-B14F-4D97-AF65-F5344CB8AC3E}">
        <p14:creationId xmlns:p14="http://schemas.microsoft.com/office/powerpoint/2010/main" val="208961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ssolv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4707"/>
            <a:ext cx="2790854" cy="1597891"/>
          </a:xfrm>
          <a:prstGeom prst="rect">
            <a:avLst/>
          </a:prstGeom>
        </p:spPr>
      </p:pic>
      <p:sp>
        <p:nvSpPr>
          <p:cNvPr id="4" name="Rectangle 3"/>
          <p:cNvSpPr/>
          <p:nvPr/>
        </p:nvSpPr>
        <p:spPr>
          <a:xfrm>
            <a:off x="688699" y="34634"/>
            <a:ext cx="1585626" cy="523220"/>
          </a:xfrm>
          <a:prstGeom prst="rect">
            <a:avLst/>
          </a:prstGeom>
          <a:noFill/>
        </p:spPr>
        <p:txBody>
          <a:bodyPr wrap="none" lIns="91440" tIns="45720" rIns="91440" bIns="45720">
            <a:spAutoFit/>
          </a:bodyPr>
          <a:lstStyle/>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BEYOND</a:t>
            </a:r>
          </a:p>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BELIEF</a:t>
            </a:r>
          </a:p>
        </p:txBody>
      </p:sp>
      <p:sp>
        <p:nvSpPr>
          <p:cNvPr id="6" name="TextBox 5"/>
          <p:cNvSpPr txBox="1"/>
          <p:nvPr/>
        </p:nvSpPr>
        <p:spPr>
          <a:xfrm>
            <a:off x="1254931" y="489877"/>
            <a:ext cx="459293"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TO</a:t>
            </a:r>
          </a:p>
        </p:txBody>
      </p:sp>
      <p:sp>
        <p:nvSpPr>
          <p:cNvPr id="7" name="TextBox 6"/>
          <p:cNvSpPr txBox="1"/>
          <p:nvPr/>
        </p:nvSpPr>
        <p:spPr>
          <a:xfrm>
            <a:off x="678202" y="711777"/>
            <a:ext cx="1612749"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CONVICTIONS</a:t>
            </a:r>
          </a:p>
        </p:txBody>
      </p:sp>
      <p:sp>
        <p:nvSpPr>
          <p:cNvPr id="8" name="TextBox 7"/>
          <p:cNvSpPr txBox="1"/>
          <p:nvPr/>
        </p:nvSpPr>
        <p:spPr>
          <a:xfrm>
            <a:off x="4214403" y="99138"/>
            <a:ext cx="6178294" cy="523220"/>
          </a:xfrm>
          <a:prstGeom prst="rect">
            <a:avLst/>
          </a:prstGeom>
          <a:noFill/>
        </p:spPr>
        <p:txBody>
          <a:bodyPr wrap="none" rtlCol="0">
            <a:spAutoFit/>
          </a:bodyPr>
          <a:lstStyle/>
          <a:p>
            <a:r>
              <a:rPr lang="en-US" sz="2800" b="1" dirty="0">
                <a:latin typeface="Arial" charset="0"/>
                <a:ea typeface="Arial" charset="0"/>
                <a:cs typeface="Arial" charset="0"/>
              </a:rPr>
              <a:t>What Jesus Foretold His Disciples:</a:t>
            </a:r>
          </a:p>
        </p:txBody>
      </p:sp>
      <p:sp>
        <p:nvSpPr>
          <p:cNvPr id="2" name="Rectangle 1"/>
          <p:cNvSpPr/>
          <p:nvPr/>
        </p:nvSpPr>
        <p:spPr>
          <a:xfrm>
            <a:off x="2973504" y="4882506"/>
            <a:ext cx="8927690" cy="1200329"/>
          </a:xfrm>
          <a:prstGeom prst="rect">
            <a:avLst/>
          </a:prstGeom>
        </p:spPr>
        <p:txBody>
          <a:bodyPr wrap="square">
            <a:spAutoFit/>
          </a:bodyPr>
          <a:lstStyle/>
          <a:p>
            <a:pPr algn="ctr"/>
            <a:r>
              <a:rPr lang="en-US" sz="2400" b="1" dirty="0">
                <a:solidFill>
                  <a:srgbClr val="B34B2C"/>
                </a:solidFill>
                <a:latin typeface="Arial" charset="0"/>
                <a:ea typeface="Arial" charset="0"/>
                <a:cs typeface="Arial" charset="0"/>
              </a:rPr>
              <a:t>John 15:20</a:t>
            </a:r>
            <a:endParaRPr lang="en-US" sz="2400" b="1" dirty="0">
              <a:solidFill>
                <a:srgbClr val="000000"/>
              </a:solidFill>
              <a:latin typeface="Arial" charset="0"/>
              <a:ea typeface="Arial" charset="0"/>
              <a:cs typeface="Arial" charset="0"/>
            </a:endParaRPr>
          </a:p>
          <a:p>
            <a:pPr algn="just"/>
            <a:r>
              <a:rPr lang="en-US" sz="2400" dirty="0">
                <a:solidFill>
                  <a:srgbClr val="000000"/>
                </a:solidFill>
                <a:latin typeface="Arial" charset="0"/>
                <a:ea typeface="Arial" charset="0"/>
                <a:cs typeface="Arial" charset="0"/>
              </a:rPr>
              <a:t>“A servant is not greater than his master.’ If they persecuted Me,</a:t>
            </a:r>
          </a:p>
          <a:p>
            <a:pPr algn="just"/>
            <a:r>
              <a:rPr lang="en-US" sz="2400" b="1" i="1" dirty="0">
                <a:solidFill>
                  <a:srgbClr val="0432FF"/>
                </a:solidFill>
                <a:latin typeface="Arial" charset="0"/>
                <a:ea typeface="Arial" charset="0"/>
                <a:cs typeface="Arial" charset="0"/>
              </a:rPr>
              <a:t>they will also persecute you</a:t>
            </a:r>
            <a:r>
              <a:rPr lang="en-US" sz="2400" dirty="0">
                <a:solidFill>
                  <a:srgbClr val="000000"/>
                </a:solidFill>
                <a:latin typeface="Arial" charset="0"/>
                <a:ea typeface="Arial" charset="0"/>
                <a:cs typeface="Arial" charset="0"/>
              </a:rPr>
              <a:t>.” </a:t>
            </a:r>
            <a:endParaRPr lang="en-US" sz="2400" b="0" i="0" u="none" strike="noStrike" dirty="0">
              <a:solidFill>
                <a:srgbClr val="000000"/>
              </a:solidFill>
              <a:effectLst/>
              <a:latin typeface="Arial" charset="0"/>
              <a:ea typeface="Arial" charset="0"/>
              <a:cs typeface="Arial" charset="0"/>
            </a:endParaRPr>
          </a:p>
        </p:txBody>
      </p:sp>
      <p:sp>
        <p:nvSpPr>
          <p:cNvPr id="5" name="Rectangle 4"/>
          <p:cNvSpPr/>
          <p:nvPr/>
        </p:nvSpPr>
        <p:spPr>
          <a:xfrm>
            <a:off x="3311963" y="695668"/>
            <a:ext cx="8250772" cy="830997"/>
          </a:xfrm>
          <a:prstGeom prst="rect">
            <a:avLst/>
          </a:prstGeom>
        </p:spPr>
        <p:txBody>
          <a:bodyPr wrap="square">
            <a:spAutoFit/>
          </a:bodyPr>
          <a:lstStyle/>
          <a:p>
            <a:pPr algn="ctr"/>
            <a:r>
              <a:rPr lang="en-US" sz="2400" b="1" dirty="0">
                <a:solidFill>
                  <a:srgbClr val="B34B2C"/>
                </a:solidFill>
                <a:latin typeface="Arial" charset="0"/>
                <a:ea typeface="Arial" charset="0"/>
                <a:cs typeface="Arial" charset="0"/>
              </a:rPr>
              <a:t>Matthew 10:16</a:t>
            </a:r>
            <a:r>
              <a:rPr lang="en-US" sz="2400" dirty="0">
                <a:solidFill>
                  <a:srgbClr val="000000"/>
                </a:solidFill>
                <a:latin typeface="Arial" charset="0"/>
                <a:ea typeface="Arial" charset="0"/>
                <a:cs typeface="Arial" charset="0"/>
              </a:rPr>
              <a:t> </a:t>
            </a:r>
          </a:p>
          <a:p>
            <a:pPr algn="ctr"/>
            <a:r>
              <a:rPr lang="en-US" sz="2400" dirty="0">
                <a:solidFill>
                  <a:srgbClr val="000000"/>
                </a:solidFill>
                <a:latin typeface="Arial" charset="0"/>
                <a:ea typeface="Arial" charset="0"/>
                <a:cs typeface="Arial" charset="0"/>
              </a:rPr>
              <a:t>“Behold, I send you out as </a:t>
            </a:r>
            <a:r>
              <a:rPr lang="en-US" sz="2400" b="1" i="1" dirty="0">
                <a:solidFill>
                  <a:srgbClr val="0432FF"/>
                </a:solidFill>
                <a:latin typeface="Arial" charset="0"/>
                <a:ea typeface="Arial" charset="0"/>
                <a:cs typeface="Arial" charset="0"/>
              </a:rPr>
              <a:t>sheep in the midst of wolves</a:t>
            </a:r>
            <a:r>
              <a:rPr lang="en-US" sz="2400" dirty="0">
                <a:solidFill>
                  <a:srgbClr val="000000"/>
                </a:solidFill>
                <a:latin typeface="Arial" charset="0"/>
                <a:ea typeface="Arial" charset="0"/>
                <a:cs typeface="Arial" charset="0"/>
              </a:rPr>
              <a:t>.” </a:t>
            </a:r>
            <a:endParaRPr lang="en-US" sz="2400" b="0" i="0" u="none" strike="noStrike" dirty="0">
              <a:solidFill>
                <a:srgbClr val="000000"/>
              </a:solidFill>
              <a:effectLst/>
              <a:latin typeface="Arial" charset="0"/>
              <a:ea typeface="Arial" charset="0"/>
              <a:cs typeface="Arial" charset="0"/>
            </a:endParaRPr>
          </a:p>
        </p:txBody>
      </p:sp>
      <p:sp>
        <p:nvSpPr>
          <p:cNvPr id="10" name="Rectangle 9"/>
          <p:cNvSpPr/>
          <p:nvPr/>
        </p:nvSpPr>
        <p:spPr>
          <a:xfrm>
            <a:off x="3356209" y="3576891"/>
            <a:ext cx="8206526" cy="1200329"/>
          </a:xfrm>
          <a:prstGeom prst="rect">
            <a:avLst/>
          </a:prstGeom>
        </p:spPr>
        <p:txBody>
          <a:bodyPr wrap="square">
            <a:spAutoFit/>
          </a:bodyPr>
          <a:lstStyle/>
          <a:p>
            <a:pPr algn="ctr"/>
            <a:r>
              <a:rPr lang="en-US" sz="2400" b="1" dirty="0">
                <a:solidFill>
                  <a:srgbClr val="FF0000"/>
                </a:solidFill>
                <a:latin typeface="Arial" charset="0"/>
                <a:ea typeface="Arial" charset="0"/>
                <a:cs typeface="Arial" charset="0"/>
              </a:rPr>
              <a:t>Luke 21:12</a:t>
            </a:r>
          </a:p>
          <a:p>
            <a:pPr algn="just"/>
            <a:r>
              <a:rPr lang="en-US" sz="2400" dirty="0">
                <a:solidFill>
                  <a:srgbClr val="000000"/>
                </a:solidFill>
                <a:latin typeface="Arial" charset="0"/>
                <a:ea typeface="Arial" charset="0"/>
                <a:cs typeface="Arial" charset="0"/>
              </a:rPr>
              <a:t>“</a:t>
            </a:r>
            <a:r>
              <a:rPr lang="mr-IN" sz="2400" dirty="0">
                <a:solidFill>
                  <a:srgbClr val="000000"/>
                </a:solidFill>
                <a:latin typeface="Arial" charset="0"/>
                <a:ea typeface="Arial" charset="0"/>
                <a:cs typeface="Arial" charset="0"/>
              </a:rPr>
              <a:t>…</a:t>
            </a:r>
            <a:r>
              <a:rPr lang="en-US" sz="2400" dirty="0">
                <a:solidFill>
                  <a:srgbClr val="000000"/>
                </a:solidFill>
                <a:latin typeface="Arial" charset="0"/>
                <a:ea typeface="Arial" charset="0"/>
                <a:cs typeface="Arial" charset="0"/>
              </a:rPr>
              <a:t>they will </a:t>
            </a:r>
            <a:r>
              <a:rPr lang="en-US" sz="2400" b="1" i="1" dirty="0">
                <a:solidFill>
                  <a:srgbClr val="0432FF"/>
                </a:solidFill>
                <a:latin typeface="Arial" charset="0"/>
                <a:ea typeface="Arial" charset="0"/>
                <a:cs typeface="Arial" charset="0"/>
              </a:rPr>
              <a:t>lay their hands on you and persecute you</a:t>
            </a:r>
            <a:r>
              <a:rPr lang="en-US" sz="2400" dirty="0">
                <a:solidFill>
                  <a:srgbClr val="000000"/>
                </a:solidFill>
                <a:latin typeface="Arial" charset="0"/>
                <a:ea typeface="Arial" charset="0"/>
                <a:cs typeface="Arial" charset="0"/>
              </a:rPr>
              <a:t>, </a:t>
            </a:r>
            <a:r>
              <a:rPr lang="en-US" sz="2400" b="1" i="1" dirty="0">
                <a:solidFill>
                  <a:srgbClr val="0432FF"/>
                </a:solidFill>
                <a:latin typeface="Arial" charset="0"/>
                <a:ea typeface="Arial" charset="0"/>
                <a:cs typeface="Arial" charset="0"/>
              </a:rPr>
              <a:t>delivering you</a:t>
            </a:r>
            <a:r>
              <a:rPr lang="en-US" sz="2400" dirty="0">
                <a:solidFill>
                  <a:srgbClr val="000000"/>
                </a:solidFill>
                <a:latin typeface="Arial" charset="0"/>
                <a:ea typeface="Arial" charset="0"/>
                <a:cs typeface="Arial" charset="0"/>
              </a:rPr>
              <a:t> up to the synagogues and </a:t>
            </a:r>
            <a:r>
              <a:rPr lang="en-US" sz="2400" b="1" i="1" dirty="0">
                <a:solidFill>
                  <a:srgbClr val="0432FF"/>
                </a:solidFill>
                <a:latin typeface="Arial" charset="0"/>
                <a:ea typeface="Arial" charset="0"/>
                <a:cs typeface="Arial" charset="0"/>
              </a:rPr>
              <a:t>prisons</a:t>
            </a:r>
            <a:r>
              <a:rPr lang="en-US" sz="2400" dirty="0">
                <a:solidFill>
                  <a:srgbClr val="000000"/>
                </a:solidFill>
                <a:latin typeface="Arial" charset="0"/>
                <a:ea typeface="Arial" charset="0"/>
                <a:cs typeface="Arial" charset="0"/>
              </a:rPr>
              <a:t>. “</a:t>
            </a:r>
            <a:endParaRPr lang="en-US" sz="2400" b="0" i="0" u="none" strike="noStrike" dirty="0">
              <a:solidFill>
                <a:srgbClr val="000000"/>
              </a:solidFill>
              <a:effectLst/>
              <a:latin typeface="Arial" charset="0"/>
              <a:ea typeface="Arial" charset="0"/>
              <a:cs typeface="Arial" charset="0"/>
            </a:endParaRPr>
          </a:p>
        </p:txBody>
      </p:sp>
      <p:sp>
        <p:nvSpPr>
          <p:cNvPr id="11" name="Rectangle 10"/>
          <p:cNvSpPr/>
          <p:nvPr/>
        </p:nvSpPr>
        <p:spPr>
          <a:xfrm>
            <a:off x="3468525" y="1668797"/>
            <a:ext cx="7684664" cy="461665"/>
          </a:xfrm>
          <a:prstGeom prst="rect">
            <a:avLst/>
          </a:prstGeom>
        </p:spPr>
        <p:txBody>
          <a:bodyPr wrap="square">
            <a:spAutoFit/>
          </a:bodyPr>
          <a:lstStyle/>
          <a:p>
            <a:pPr algn="ctr"/>
            <a:r>
              <a:rPr lang="pl-PL" sz="2400" b="1" dirty="0">
                <a:solidFill>
                  <a:srgbClr val="FF0000"/>
                </a:solidFill>
              </a:rPr>
              <a:t>22</a:t>
            </a:r>
            <a:r>
              <a:rPr lang="pl-PL" sz="2400" b="1" dirty="0"/>
              <a:t>  </a:t>
            </a:r>
            <a:r>
              <a:rPr lang="en-US" sz="2400" dirty="0">
                <a:solidFill>
                  <a:srgbClr val="000000"/>
                </a:solidFill>
                <a:latin typeface="Arial" charset="0"/>
                <a:ea typeface="Arial" charset="0"/>
                <a:cs typeface="Arial" charset="0"/>
              </a:rPr>
              <a:t>And </a:t>
            </a:r>
            <a:r>
              <a:rPr lang="en-US" sz="2400" b="1" i="1" dirty="0">
                <a:solidFill>
                  <a:srgbClr val="0432FF"/>
                </a:solidFill>
                <a:latin typeface="Arial" charset="0"/>
                <a:ea typeface="Arial" charset="0"/>
                <a:cs typeface="Arial" charset="0"/>
              </a:rPr>
              <a:t>you will be hated by all </a:t>
            </a:r>
            <a:r>
              <a:rPr lang="en-US" sz="2400" dirty="0">
                <a:solidFill>
                  <a:srgbClr val="000000"/>
                </a:solidFill>
                <a:latin typeface="Arial" charset="0"/>
                <a:ea typeface="Arial" charset="0"/>
                <a:cs typeface="Arial" charset="0"/>
              </a:rPr>
              <a:t>for My name’s sake.”</a:t>
            </a:r>
            <a:endParaRPr lang="en-US" sz="2400" b="0" i="0" u="none" strike="noStrike" dirty="0">
              <a:solidFill>
                <a:srgbClr val="000000"/>
              </a:solidFill>
              <a:effectLst/>
              <a:latin typeface="Arial" charset="0"/>
              <a:ea typeface="Arial" charset="0"/>
              <a:cs typeface="Arial" charset="0"/>
            </a:endParaRPr>
          </a:p>
        </p:txBody>
      </p:sp>
      <p:sp>
        <p:nvSpPr>
          <p:cNvPr id="13" name="Rectangle 12"/>
          <p:cNvSpPr/>
          <p:nvPr/>
        </p:nvSpPr>
        <p:spPr>
          <a:xfrm>
            <a:off x="4482759" y="6027003"/>
            <a:ext cx="6096000" cy="830997"/>
          </a:xfrm>
          <a:prstGeom prst="rect">
            <a:avLst/>
          </a:prstGeom>
        </p:spPr>
        <p:txBody>
          <a:bodyPr>
            <a:spAutoFit/>
          </a:bodyPr>
          <a:lstStyle/>
          <a:p>
            <a:pPr algn="ctr"/>
            <a:r>
              <a:rPr lang="en-US" sz="2400" b="1" dirty="0">
                <a:solidFill>
                  <a:srgbClr val="B34B2C"/>
                </a:solidFill>
                <a:latin typeface="Arial" charset="0"/>
                <a:ea typeface="Arial" charset="0"/>
                <a:cs typeface="Arial" charset="0"/>
              </a:rPr>
              <a:t>John 15:25</a:t>
            </a:r>
            <a:endParaRPr lang="en-US" sz="2400" b="1" dirty="0">
              <a:solidFill>
                <a:srgbClr val="000000"/>
              </a:solidFill>
              <a:latin typeface="Arial" charset="0"/>
              <a:ea typeface="Arial" charset="0"/>
              <a:cs typeface="Arial" charset="0"/>
            </a:endParaRPr>
          </a:p>
          <a:p>
            <a:pPr algn="ctr"/>
            <a:r>
              <a:rPr lang="en-US" sz="2400" dirty="0">
                <a:solidFill>
                  <a:srgbClr val="000000"/>
                </a:solidFill>
                <a:latin typeface="Arial" charset="0"/>
                <a:ea typeface="Arial" charset="0"/>
                <a:cs typeface="Arial" charset="0"/>
              </a:rPr>
              <a:t>“</a:t>
            </a:r>
            <a:r>
              <a:rPr lang="en-US" sz="2400" b="1" i="1" dirty="0">
                <a:solidFill>
                  <a:srgbClr val="0432FF"/>
                </a:solidFill>
                <a:latin typeface="Arial" charset="0"/>
                <a:ea typeface="Arial" charset="0"/>
                <a:cs typeface="Arial" charset="0"/>
              </a:rPr>
              <a:t>They hated Me </a:t>
            </a:r>
            <a:r>
              <a:rPr lang="en-US" sz="2400" dirty="0">
                <a:solidFill>
                  <a:srgbClr val="000000"/>
                </a:solidFill>
                <a:latin typeface="Arial" charset="0"/>
                <a:ea typeface="Arial" charset="0"/>
                <a:cs typeface="Arial" charset="0"/>
              </a:rPr>
              <a:t>without a cause.”</a:t>
            </a:r>
            <a:endParaRPr lang="en-US" sz="2400" b="0" i="0" u="none" strike="noStrike" dirty="0">
              <a:solidFill>
                <a:srgbClr val="000000"/>
              </a:solidFill>
              <a:effectLst/>
              <a:latin typeface="Arial" charset="0"/>
              <a:ea typeface="Arial" charset="0"/>
              <a:cs typeface="Arial" charset="0"/>
            </a:endParaRPr>
          </a:p>
        </p:txBody>
      </p:sp>
      <p:sp>
        <p:nvSpPr>
          <p:cNvPr id="14" name="Rectangle 13"/>
          <p:cNvSpPr/>
          <p:nvPr/>
        </p:nvSpPr>
        <p:spPr>
          <a:xfrm>
            <a:off x="3056227" y="2264070"/>
            <a:ext cx="8632912" cy="1200329"/>
          </a:xfrm>
          <a:prstGeom prst="rect">
            <a:avLst/>
          </a:prstGeom>
        </p:spPr>
        <p:txBody>
          <a:bodyPr wrap="square">
            <a:spAutoFit/>
          </a:bodyPr>
          <a:lstStyle/>
          <a:p>
            <a:pPr algn="ctr"/>
            <a:r>
              <a:rPr lang="en-US" sz="2400" b="1" dirty="0">
                <a:solidFill>
                  <a:srgbClr val="B34B2C"/>
                </a:solidFill>
                <a:latin typeface="Arial" charset="0"/>
                <a:ea typeface="Arial" charset="0"/>
                <a:cs typeface="Arial" charset="0"/>
              </a:rPr>
              <a:t>Matthew 24:9</a:t>
            </a:r>
            <a:endParaRPr lang="en-US" sz="2400" b="1" dirty="0">
              <a:solidFill>
                <a:srgbClr val="000000"/>
              </a:solidFill>
              <a:latin typeface="Arial" charset="0"/>
              <a:ea typeface="Arial" charset="0"/>
              <a:cs typeface="Arial" charset="0"/>
            </a:endParaRPr>
          </a:p>
          <a:p>
            <a:pPr algn="just"/>
            <a:r>
              <a:rPr lang="en-US" sz="2400" dirty="0">
                <a:solidFill>
                  <a:srgbClr val="000000"/>
                </a:solidFill>
                <a:latin typeface="Arial" charset="0"/>
                <a:ea typeface="Arial" charset="0"/>
                <a:cs typeface="Arial" charset="0"/>
              </a:rPr>
              <a:t>“..</a:t>
            </a:r>
            <a:r>
              <a:rPr lang="en-US" sz="2400" b="1" i="1" dirty="0">
                <a:solidFill>
                  <a:srgbClr val="0432FF"/>
                </a:solidFill>
                <a:latin typeface="Arial" charset="0"/>
                <a:ea typeface="Arial" charset="0"/>
                <a:cs typeface="Arial" charset="0"/>
              </a:rPr>
              <a:t>they will deliver you up to tribulation and kill you</a:t>
            </a:r>
            <a:r>
              <a:rPr lang="en-US" sz="2400" dirty="0">
                <a:solidFill>
                  <a:srgbClr val="000000"/>
                </a:solidFill>
                <a:latin typeface="Arial" charset="0"/>
                <a:ea typeface="Arial" charset="0"/>
                <a:cs typeface="Arial" charset="0"/>
              </a:rPr>
              <a:t>, and </a:t>
            </a:r>
            <a:r>
              <a:rPr lang="en-US" sz="2400" b="1" i="1" dirty="0">
                <a:solidFill>
                  <a:srgbClr val="0432FF"/>
                </a:solidFill>
                <a:latin typeface="Arial" charset="0"/>
                <a:ea typeface="Arial" charset="0"/>
                <a:cs typeface="Arial" charset="0"/>
              </a:rPr>
              <a:t>you will be hated</a:t>
            </a:r>
            <a:r>
              <a:rPr lang="en-US" sz="2400" dirty="0">
                <a:solidFill>
                  <a:srgbClr val="000000"/>
                </a:solidFill>
                <a:latin typeface="Arial" charset="0"/>
                <a:ea typeface="Arial" charset="0"/>
                <a:cs typeface="Arial" charset="0"/>
              </a:rPr>
              <a:t> by all nations for My name’s sake.”</a:t>
            </a:r>
            <a:endParaRPr lang="en-US" sz="2400" b="0" i="0" u="none" strike="noStrike" dirty="0">
              <a:solidFill>
                <a:srgbClr val="000000"/>
              </a:solidFill>
              <a:effectLst/>
              <a:latin typeface="Arial" charset="0"/>
              <a:ea typeface="Arial" charset="0"/>
              <a:cs typeface="Arial" charset="0"/>
            </a:endParaRPr>
          </a:p>
        </p:txBody>
      </p:sp>
    </p:spTree>
    <p:extLst>
      <p:ext uri="{BB962C8B-B14F-4D97-AF65-F5344CB8AC3E}">
        <p14:creationId xmlns:p14="http://schemas.microsoft.com/office/powerpoint/2010/main" val="187243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ssolv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dissolv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dissolv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p:bldP spid="11"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4707"/>
            <a:ext cx="2790854" cy="1597891"/>
          </a:xfrm>
          <a:prstGeom prst="rect">
            <a:avLst/>
          </a:prstGeom>
        </p:spPr>
      </p:pic>
      <p:sp>
        <p:nvSpPr>
          <p:cNvPr id="4" name="Rectangle 3"/>
          <p:cNvSpPr/>
          <p:nvPr/>
        </p:nvSpPr>
        <p:spPr>
          <a:xfrm>
            <a:off x="688699" y="34634"/>
            <a:ext cx="1585626" cy="523220"/>
          </a:xfrm>
          <a:prstGeom prst="rect">
            <a:avLst/>
          </a:prstGeom>
          <a:noFill/>
        </p:spPr>
        <p:txBody>
          <a:bodyPr wrap="none" lIns="91440" tIns="45720" rIns="91440" bIns="45720">
            <a:spAutoFit/>
          </a:bodyPr>
          <a:lstStyle/>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BEYOND</a:t>
            </a:r>
          </a:p>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BELIEF</a:t>
            </a:r>
          </a:p>
        </p:txBody>
      </p:sp>
      <p:sp>
        <p:nvSpPr>
          <p:cNvPr id="6" name="TextBox 5"/>
          <p:cNvSpPr txBox="1"/>
          <p:nvPr/>
        </p:nvSpPr>
        <p:spPr>
          <a:xfrm>
            <a:off x="1254931" y="489877"/>
            <a:ext cx="459293"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TO</a:t>
            </a:r>
          </a:p>
        </p:txBody>
      </p:sp>
      <p:sp>
        <p:nvSpPr>
          <p:cNvPr id="7" name="TextBox 6"/>
          <p:cNvSpPr txBox="1"/>
          <p:nvPr/>
        </p:nvSpPr>
        <p:spPr>
          <a:xfrm>
            <a:off x="678202" y="711777"/>
            <a:ext cx="1612749"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CONVICTIONS</a:t>
            </a:r>
          </a:p>
        </p:txBody>
      </p:sp>
      <p:sp>
        <p:nvSpPr>
          <p:cNvPr id="2" name="Rectangle 1"/>
          <p:cNvSpPr/>
          <p:nvPr/>
        </p:nvSpPr>
        <p:spPr>
          <a:xfrm>
            <a:off x="3357086" y="321902"/>
            <a:ext cx="8211002" cy="1200329"/>
          </a:xfrm>
          <a:prstGeom prst="rect">
            <a:avLst/>
          </a:prstGeom>
        </p:spPr>
        <p:txBody>
          <a:bodyPr wrap="square">
            <a:spAutoFit/>
          </a:bodyPr>
          <a:lstStyle/>
          <a:p>
            <a:pPr algn="ctr"/>
            <a:r>
              <a:rPr lang="en-US" sz="2400" b="1" dirty="0">
                <a:solidFill>
                  <a:srgbClr val="B34B2C"/>
                </a:solidFill>
                <a:latin typeface="Arial" charset="0"/>
                <a:ea typeface="Arial" charset="0"/>
                <a:cs typeface="Arial" charset="0"/>
              </a:rPr>
              <a:t>Matthew 5:11</a:t>
            </a:r>
            <a:endParaRPr lang="en-US" sz="2400" b="1" dirty="0">
              <a:solidFill>
                <a:srgbClr val="000000"/>
              </a:solidFill>
              <a:latin typeface="Arial" charset="0"/>
              <a:ea typeface="Arial" charset="0"/>
              <a:cs typeface="Arial" charset="0"/>
            </a:endParaRPr>
          </a:p>
          <a:p>
            <a:pPr algn="just"/>
            <a:r>
              <a:rPr lang="en-US" sz="2400" dirty="0">
                <a:solidFill>
                  <a:srgbClr val="000000"/>
                </a:solidFill>
                <a:latin typeface="Arial" charset="0"/>
                <a:ea typeface="Arial" charset="0"/>
                <a:cs typeface="Arial" charset="0"/>
              </a:rPr>
              <a:t>Blessed are you when </a:t>
            </a:r>
            <a:r>
              <a:rPr lang="en-US" sz="2400" b="1" i="1" dirty="0">
                <a:solidFill>
                  <a:srgbClr val="0432FF"/>
                </a:solidFill>
                <a:latin typeface="Arial" charset="0"/>
                <a:ea typeface="Arial" charset="0"/>
                <a:cs typeface="Arial" charset="0"/>
              </a:rPr>
              <a:t>they revile and persecute you</a:t>
            </a:r>
            <a:r>
              <a:rPr lang="en-US" sz="2400" dirty="0">
                <a:solidFill>
                  <a:srgbClr val="000000"/>
                </a:solidFill>
                <a:latin typeface="Arial" charset="0"/>
                <a:ea typeface="Arial" charset="0"/>
                <a:cs typeface="Arial" charset="0"/>
              </a:rPr>
              <a:t>, and </a:t>
            </a:r>
            <a:r>
              <a:rPr lang="en-US" sz="2400" b="1" i="1" dirty="0">
                <a:solidFill>
                  <a:srgbClr val="0432FF"/>
                </a:solidFill>
                <a:latin typeface="Arial" charset="0"/>
                <a:ea typeface="Arial" charset="0"/>
                <a:cs typeface="Arial" charset="0"/>
              </a:rPr>
              <a:t>say all kinds of evil against you falsely</a:t>
            </a:r>
            <a:r>
              <a:rPr lang="en-US" sz="2400" dirty="0">
                <a:solidFill>
                  <a:srgbClr val="000000"/>
                </a:solidFill>
                <a:latin typeface="Arial" charset="0"/>
                <a:ea typeface="Arial" charset="0"/>
                <a:cs typeface="Arial" charset="0"/>
              </a:rPr>
              <a:t> for My sake.</a:t>
            </a:r>
            <a:endParaRPr lang="en-US" sz="2400" b="0" i="0" u="none" strike="noStrike" dirty="0">
              <a:solidFill>
                <a:srgbClr val="000000"/>
              </a:solidFill>
              <a:effectLst/>
              <a:latin typeface="Arial" charset="0"/>
              <a:ea typeface="Arial" charset="0"/>
              <a:cs typeface="Arial" charset="0"/>
            </a:endParaRPr>
          </a:p>
        </p:txBody>
      </p:sp>
      <p:sp>
        <p:nvSpPr>
          <p:cNvPr id="5" name="Rectangle 4"/>
          <p:cNvSpPr/>
          <p:nvPr/>
        </p:nvSpPr>
        <p:spPr>
          <a:xfrm>
            <a:off x="511277" y="2409099"/>
            <a:ext cx="9144000" cy="4154984"/>
          </a:xfrm>
          <a:prstGeom prst="rect">
            <a:avLst/>
          </a:prstGeom>
        </p:spPr>
        <p:txBody>
          <a:bodyPr wrap="square">
            <a:spAutoFit/>
          </a:bodyPr>
          <a:lstStyle/>
          <a:p>
            <a:pPr algn="ctr"/>
            <a:r>
              <a:rPr lang="en-US" sz="2400" b="1" dirty="0">
                <a:solidFill>
                  <a:srgbClr val="FF0000"/>
                </a:solidFill>
                <a:latin typeface="Arial" charset="0"/>
                <a:ea typeface="Arial" charset="0"/>
                <a:cs typeface="Arial" charset="0"/>
              </a:rPr>
              <a:t>Revelation 2:8-10</a:t>
            </a:r>
            <a:r>
              <a:rPr lang="en-US" sz="2400" dirty="0">
                <a:solidFill>
                  <a:srgbClr val="000000"/>
                </a:solidFill>
                <a:latin typeface="Arial" charset="0"/>
                <a:ea typeface="Arial" charset="0"/>
                <a:cs typeface="Arial" charset="0"/>
              </a:rPr>
              <a:t>   - The Persecuted Church (Smyrna)</a:t>
            </a:r>
          </a:p>
          <a:p>
            <a:pPr algn="just"/>
            <a:r>
              <a:rPr lang="en-US" sz="2400" b="1" baseline="30000" dirty="0">
                <a:solidFill>
                  <a:srgbClr val="000000"/>
                </a:solidFill>
                <a:latin typeface="Arial" charset="0"/>
                <a:ea typeface="Arial" charset="0"/>
                <a:cs typeface="Arial" charset="0"/>
              </a:rPr>
              <a:t>8 </a:t>
            </a:r>
            <a:r>
              <a:rPr lang="en-US" sz="2400" dirty="0">
                <a:solidFill>
                  <a:srgbClr val="000000"/>
                </a:solidFill>
                <a:latin typeface="Arial" charset="0"/>
                <a:ea typeface="Arial" charset="0"/>
                <a:cs typeface="Arial" charset="0"/>
              </a:rPr>
              <a:t>“And to the angel of the church in Smyrna write,</a:t>
            </a:r>
          </a:p>
          <a:p>
            <a:pPr algn="just"/>
            <a:r>
              <a:rPr lang="en-US" sz="2400" dirty="0">
                <a:solidFill>
                  <a:srgbClr val="000000"/>
                </a:solidFill>
                <a:latin typeface="Arial" charset="0"/>
                <a:ea typeface="Arial" charset="0"/>
                <a:cs typeface="Arial" charset="0"/>
              </a:rPr>
              <a:t>‘These things says the First and the Last, who was dead, and came to life: </a:t>
            </a:r>
          </a:p>
          <a:p>
            <a:pPr algn="just"/>
            <a:r>
              <a:rPr lang="en-US" sz="2400" b="1" baseline="30000" dirty="0">
                <a:solidFill>
                  <a:srgbClr val="000000"/>
                </a:solidFill>
                <a:latin typeface="Arial" charset="0"/>
                <a:ea typeface="Arial" charset="0"/>
                <a:cs typeface="Arial" charset="0"/>
              </a:rPr>
              <a:t>9 </a:t>
            </a:r>
            <a:r>
              <a:rPr lang="en-US" sz="2400" dirty="0">
                <a:solidFill>
                  <a:srgbClr val="000000"/>
                </a:solidFill>
                <a:latin typeface="Arial" charset="0"/>
                <a:ea typeface="Arial" charset="0"/>
                <a:cs typeface="Arial" charset="0"/>
              </a:rPr>
              <a:t>“</a:t>
            </a:r>
            <a:r>
              <a:rPr lang="en-US" sz="2400" b="1" i="1" dirty="0">
                <a:solidFill>
                  <a:srgbClr val="0432FF"/>
                </a:solidFill>
                <a:latin typeface="Arial" charset="0"/>
                <a:ea typeface="Arial" charset="0"/>
                <a:cs typeface="Arial" charset="0"/>
              </a:rPr>
              <a:t>I know your </a:t>
            </a:r>
            <a:r>
              <a:rPr lang="en-US" sz="2400" dirty="0">
                <a:solidFill>
                  <a:srgbClr val="000000"/>
                </a:solidFill>
                <a:latin typeface="Arial" charset="0"/>
                <a:ea typeface="Arial" charset="0"/>
                <a:cs typeface="Arial" charset="0"/>
              </a:rPr>
              <a:t>works, </a:t>
            </a:r>
            <a:r>
              <a:rPr lang="en-US" sz="2400" b="1" i="1" dirty="0">
                <a:solidFill>
                  <a:srgbClr val="0432FF"/>
                </a:solidFill>
                <a:latin typeface="Arial" charset="0"/>
                <a:ea typeface="Arial" charset="0"/>
                <a:cs typeface="Arial" charset="0"/>
              </a:rPr>
              <a:t>tribulation</a:t>
            </a:r>
            <a:r>
              <a:rPr lang="en-US" sz="2400" dirty="0">
                <a:solidFill>
                  <a:srgbClr val="000000"/>
                </a:solidFill>
                <a:latin typeface="Arial" charset="0"/>
                <a:ea typeface="Arial" charset="0"/>
                <a:cs typeface="Arial" charset="0"/>
              </a:rPr>
              <a:t>, and poverty (but you are rich); and </a:t>
            </a:r>
            <a:r>
              <a:rPr lang="en-US" sz="2400" i="1" dirty="0">
                <a:solidFill>
                  <a:srgbClr val="000000"/>
                </a:solidFill>
                <a:latin typeface="Arial" charset="0"/>
                <a:ea typeface="Arial" charset="0"/>
                <a:cs typeface="Arial" charset="0"/>
              </a:rPr>
              <a:t>I know</a:t>
            </a:r>
            <a:r>
              <a:rPr lang="en-US" sz="2400" dirty="0">
                <a:solidFill>
                  <a:srgbClr val="000000"/>
                </a:solidFill>
                <a:latin typeface="Arial" charset="0"/>
                <a:ea typeface="Arial" charset="0"/>
                <a:cs typeface="Arial" charset="0"/>
              </a:rPr>
              <a:t> the blasphemy of those who say they are Jews and are not, but </a:t>
            </a:r>
            <a:r>
              <a:rPr lang="en-US" sz="2400" i="1" dirty="0">
                <a:solidFill>
                  <a:srgbClr val="000000"/>
                </a:solidFill>
                <a:latin typeface="Arial" charset="0"/>
                <a:ea typeface="Arial" charset="0"/>
                <a:cs typeface="Arial" charset="0"/>
              </a:rPr>
              <a:t>are</a:t>
            </a:r>
            <a:r>
              <a:rPr lang="en-US" sz="2400" dirty="0">
                <a:solidFill>
                  <a:srgbClr val="000000"/>
                </a:solidFill>
                <a:latin typeface="Arial" charset="0"/>
                <a:ea typeface="Arial" charset="0"/>
                <a:cs typeface="Arial" charset="0"/>
              </a:rPr>
              <a:t> a synagogue of Satan. </a:t>
            </a:r>
          </a:p>
          <a:p>
            <a:pPr algn="just"/>
            <a:r>
              <a:rPr lang="en-US" sz="2400" b="1" baseline="30000" dirty="0">
                <a:solidFill>
                  <a:srgbClr val="000000"/>
                </a:solidFill>
                <a:latin typeface="Arial" charset="0"/>
                <a:ea typeface="Arial" charset="0"/>
                <a:cs typeface="Arial" charset="0"/>
              </a:rPr>
              <a:t>10 </a:t>
            </a:r>
            <a:r>
              <a:rPr lang="en-US" sz="2400" dirty="0">
                <a:solidFill>
                  <a:srgbClr val="000000"/>
                </a:solidFill>
                <a:latin typeface="Arial" charset="0"/>
                <a:ea typeface="Arial" charset="0"/>
                <a:cs typeface="Arial" charset="0"/>
              </a:rPr>
              <a:t>Do not fear any of those things which you are about to suffer. Indeed, </a:t>
            </a:r>
            <a:r>
              <a:rPr lang="en-US" sz="2400" b="1" i="1" dirty="0">
                <a:solidFill>
                  <a:srgbClr val="0432FF"/>
                </a:solidFill>
                <a:latin typeface="Arial" charset="0"/>
                <a:ea typeface="Arial" charset="0"/>
                <a:cs typeface="Arial" charset="0"/>
              </a:rPr>
              <a:t>the devil is about to throw some of you into prison</a:t>
            </a:r>
            <a:r>
              <a:rPr lang="en-US" sz="2400" dirty="0">
                <a:solidFill>
                  <a:srgbClr val="000000"/>
                </a:solidFill>
                <a:latin typeface="Arial" charset="0"/>
                <a:ea typeface="Arial" charset="0"/>
                <a:cs typeface="Arial" charset="0"/>
              </a:rPr>
              <a:t>, that you may be tested, and </a:t>
            </a:r>
            <a:r>
              <a:rPr lang="en-US" sz="2400" b="1" i="1" dirty="0">
                <a:solidFill>
                  <a:srgbClr val="0432FF"/>
                </a:solidFill>
                <a:latin typeface="Arial" charset="0"/>
                <a:ea typeface="Arial" charset="0"/>
                <a:cs typeface="Arial" charset="0"/>
              </a:rPr>
              <a:t>you will have tribulation </a:t>
            </a:r>
            <a:r>
              <a:rPr lang="en-US" sz="2400" dirty="0">
                <a:solidFill>
                  <a:srgbClr val="000000"/>
                </a:solidFill>
                <a:latin typeface="Arial" charset="0"/>
                <a:ea typeface="Arial" charset="0"/>
                <a:cs typeface="Arial" charset="0"/>
              </a:rPr>
              <a:t>ten days. Be faithful until death, and I will give you the crown of life.</a:t>
            </a:r>
            <a:endParaRPr lang="en-US" sz="2400" b="0" i="0" u="none" strike="noStrike" dirty="0">
              <a:solidFill>
                <a:srgbClr val="000000"/>
              </a:solidFill>
              <a:effectLst/>
              <a:latin typeface="Arial" charset="0"/>
              <a:ea typeface="Arial" charset="0"/>
              <a:cs typeface="Arial" charset="0"/>
            </a:endParaRPr>
          </a:p>
        </p:txBody>
      </p:sp>
      <p:cxnSp>
        <p:nvCxnSpPr>
          <p:cNvPr id="9" name="Straight Connector 8"/>
          <p:cNvCxnSpPr/>
          <p:nvPr/>
        </p:nvCxnSpPr>
        <p:spPr>
          <a:xfrm>
            <a:off x="953729" y="5383164"/>
            <a:ext cx="8475407" cy="0"/>
          </a:xfrm>
          <a:prstGeom prst="line">
            <a:avLst/>
          </a:prstGeom>
          <a:ln w="76200">
            <a:solidFill>
              <a:srgbClr val="0432FF"/>
            </a:solidFill>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1306939" y="6125498"/>
            <a:ext cx="7964883" cy="540774"/>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5076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5301" y="619274"/>
            <a:ext cx="10172699" cy="6238725"/>
          </a:xfrm>
          <a:prstGeom prst="rect">
            <a:avLst/>
          </a:prstGeom>
        </p:spPr>
      </p:pic>
      <p:sp>
        <p:nvSpPr>
          <p:cNvPr id="3" name="TextBox 2"/>
          <p:cNvSpPr txBox="1"/>
          <p:nvPr/>
        </p:nvSpPr>
        <p:spPr>
          <a:xfrm>
            <a:off x="945803" y="368875"/>
            <a:ext cx="10049546" cy="584775"/>
          </a:xfrm>
          <a:prstGeom prst="rect">
            <a:avLst/>
          </a:prstGeom>
          <a:solidFill>
            <a:schemeClr val="bg1"/>
          </a:solidFill>
        </p:spPr>
        <p:txBody>
          <a:bodyPr wrap="none" rtlCol="0">
            <a:spAutoFit/>
          </a:bodyPr>
          <a:lstStyle/>
          <a:p>
            <a:r>
              <a:rPr lang="en-US" sz="3200" dirty="0">
                <a:latin typeface="Copperplate Gothic Bold" panose="020E0705020206020404" pitchFamily="34" charset="77"/>
                <a:ea typeface="Capitals" charset="0"/>
                <a:cs typeface="Capitals" charset="0"/>
              </a:rPr>
              <a:t>We Are Living In A 21</a:t>
            </a:r>
            <a:r>
              <a:rPr lang="en-US" sz="3200" baseline="30000" dirty="0">
                <a:latin typeface="Copperplate Gothic Bold" panose="020E0705020206020404" pitchFamily="34" charset="77"/>
                <a:ea typeface="Capitals" charset="0"/>
                <a:cs typeface="Capitals" charset="0"/>
              </a:rPr>
              <a:t>st</a:t>
            </a:r>
            <a:r>
              <a:rPr lang="en-US" sz="3200" dirty="0">
                <a:latin typeface="Copperplate Gothic Bold" panose="020E0705020206020404" pitchFamily="34" charset="77"/>
                <a:ea typeface="Capitals" charset="0"/>
                <a:cs typeface="Capitals" charset="0"/>
              </a:rPr>
              <a:t> Century Colosseum</a:t>
            </a:r>
          </a:p>
        </p:txBody>
      </p:sp>
      <p:sp>
        <p:nvSpPr>
          <p:cNvPr id="4" name="TextBox 3"/>
          <p:cNvSpPr txBox="1"/>
          <p:nvPr/>
        </p:nvSpPr>
        <p:spPr>
          <a:xfrm>
            <a:off x="4896466" y="1288026"/>
            <a:ext cx="6725264" cy="1384995"/>
          </a:xfrm>
          <a:prstGeom prst="rect">
            <a:avLst/>
          </a:prstGeom>
          <a:noFill/>
        </p:spPr>
        <p:txBody>
          <a:bodyPr wrap="square" rtlCol="0">
            <a:spAutoFit/>
          </a:bodyPr>
          <a:lstStyle/>
          <a:p>
            <a:pPr algn="r"/>
            <a:r>
              <a:rPr lang="en-US" sz="2800" dirty="0">
                <a:latin typeface="Arial" charset="0"/>
                <a:ea typeface="Arial" charset="0"/>
                <a:cs typeface="Arial" charset="0"/>
              </a:rPr>
              <a:t>We live in a culture that daily challenges our character, moral integrity, and our faith in God and </a:t>
            </a:r>
            <a:r>
              <a:rPr lang="en-US" sz="2800">
                <a:latin typeface="Arial" charset="0"/>
                <a:ea typeface="Arial" charset="0"/>
                <a:cs typeface="Arial" charset="0"/>
              </a:rPr>
              <a:t>our Savior!</a:t>
            </a:r>
          </a:p>
        </p:txBody>
      </p:sp>
    </p:spTree>
    <p:extLst>
      <p:ext uri="{BB962C8B-B14F-4D97-AF65-F5344CB8AC3E}">
        <p14:creationId xmlns:p14="http://schemas.microsoft.com/office/powerpoint/2010/main" val="586235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38864" y="245153"/>
            <a:ext cx="9596284" cy="4524315"/>
          </a:xfrm>
          <a:prstGeom prst="rect">
            <a:avLst/>
          </a:prstGeom>
        </p:spPr>
        <p:txBody>
          <a:bodyPr wrap="square">
            <a:spAutoFit/>
          </a:bodyPr>
          <a:lstStyle/>
          <a:p>
            <a:pPr algn="ctr"/>
            <a:r>
              <a:rPr lang="en-US" sz="2400" b="1" dirty="0">
                <a:solidFill>
                  <a:srgbClr val="FF0000"/>
                </a:solidFill>
                <a:latin typeface="Arial" charset="0"/>
                <a:ea typeface="Arial" charset="0"/>
                <a:cs typeface="Arial" charset="0"/>
              </a:rPr>
              <a:t>Judges 2:7-10</a:t>
            </a:r>
            <a:r>
              <a:rPr lang="en-US" sz="2400" dirty="0">
                <a:solidFill>
                  <a:srgbClr val="000000"/>
                </a:solidFill>
                <a:latin typeface="Arial" charset="0"/>
                <a:ea typeface="Arial" charset="0"/>
                <a:cs typeface="Arial" charset="0"/>
              </a:rPr>
              <a:t>  </a:t>
            </a:r>
          </a:p>
          <a:p>
            <a:pPr algn="just"/>
            <a:r>
              <a:rPr lang="en-US" sz="2400" b="1" baseline="30000" dirty="0">
                <a:solidFill>
                  <a:srgbClr val="000000"/>
                </a:solidFill>
                <a:latin typeface="Arial" charset="0"/>
                <a:ea typeface="Arial" charset="0"/>
                <a:cs typeface="Arial" charset="0"/>
              </a:rPr>
              <a:t>7 </a:t>
            </a:r>
            <a:r>
              <a:rPr lang="en-US" sz="2400" dirty="0">
                <a:solidFill>
                  <a:srgbClr val="000000"/>
                </a:solidFill>
                <a:latin typeface="Arial" charset="0"/>
                <a:ea typeface="Arial" charset="0"/>
                <a:cs typeface="Arial" charset="0"/>
              </a:rPr>
              <a:t>So the people served the Lord all the days of Joshua, and all the days of the elders who outlived Joshua, who had seen all the great works of the Lord which He had done for Israel. </a:t>
            </a:r>
          </a:p>
          <a:p>
            <a:pPr algn="just"/>
            <a:r>
              <a:rPr lang="en-US" sz="2400" b="1" baseline="30000" dirty="0">
                <a:solidFill>
                  <a:srgbClr val="000000"/>
                </a:solidFill>
                <a:latin typeface="Arial" charset="0"/>
                <a:ea typeface="Arial" charset="0"/>
                <a:cs typeface="Arial" charset="0"/>
              </a:rPr>
              <a:t>8 </a:t>
            </a:r>
            <a:r>
              <a:rPr lang="en-US" sz="2400" dirty="0">
                <a:solidFill>
                  <a:srgbClr val="000000"/>
                </a:solidFill>
                <a:latin typeface="Arial" charset="0"/>
                <a:ea typeface="Arial" charset="0"/>
                <a:cs typeface="Arial" charset="0"/>
              </a:rPr>
              <a:t>Now Joshua the son of Nun, the servant of the Lord, died </a:t>
            </a:r>
            <a:r>
              <a:rPr lang="en-US" sz="2400" i="1" dirty="0">
                <a:solidFill>
                  <a:srgbClr val="000000"/>
                </a:solidFill>
                <a:latin typeface="Arial" charset="0"/>
                <a:ea typeface="Arial" charset="0"/>
                <a:cs typeface="Arial" charset="0"/>
              </a:rPr>
              <a:t>when he was</a:t>
            </a:r>
            <a:r>
              <a:rPr lang="en-US" sz="2400" dirty="0">
                <a:solidFill>
                  <a:srgbClr val="000000"/>
                </a:solidFill>
                <a:latin typeface="Arial" charset="0"/>
                <a:ea typeface="Arial" charset="0"/>
                <a:cs typeface="Arial" charset="0"/>
              </a:rPr>
              <a:t> one hundred and ten years old. </a:t>
            </a:r>
          </a:p>
          <a:p>
            <a:pPr algn="just"/>
            <a:r>
              <a:rPr lang="en-US" sz="2400" b="1" baseline="30000" dirty="0">
                <a:solidFill>
                  <a:srgbClr val="000000"/>
                </a:solidFill>
                <a:latin typeface="Arial" charset="0"/>
                <a:ea typeface="Arial" charset="0"/>
                <a:cs typeface="Arial" charset="0"/>
              </a:rPr>
              <a:t>9 </a:t>
            </a:r>
            <a:r>
              <a:rPr lang="en-US" sz="2400" dirty="0">
                <a:solidFill>
                  <a:srgbClr val="000000"/>
                </a:solidFill>
                <a:latin typeface="Arial" charset="0"/>
                <a:ea typeface="Arial" charset="0"/>
                <a:cs typeface="Arial" charset="0"/>
              </a:rPr>
              <a:t>And they buried him within the border of his inheritance at Timnath Heres, in the mountains of Ephraim, on the north side of Mount Gaash. </a:t>
            </a:r>
          </a:p>
          <a:p>
            <a:pPr algn="just"/>
            <a:r>
              <a:rPr lang="en-US" sz="2400" b="1" baseline="30000" dirty="0">
                <a:solidFill>
                  <a:srgbClr val="000000"/>
                </a:solidFill>
                <a:latin typeface="Arial" charset="0"/>
                <a:ea typeface="Arial" charset="0"/>
                <a:cs typeface="Arial" charset="0"/>
              </a:rPr>
              <a:t>10 </a:t>
            </a:r>
            <a:r>
              <a:rPr lang="en-US" sz="2400" dirty="0">
                <a:solidFill>
                  <a:srgbClr val="000000"/>
                </a:solidFill>
                <a:latin typeface="Arial" charset="0"/>
                <a:ea typeface="Arial" charset="0"/>
                <a:cs typeface="Arial" charset="0"/>
              </a:rPr>
              <a:t>When all that generation had been gathered to their fathers, another generation arose after them who did not know the Lord nor the work which He had done for Israel.</a:t>
            </a:r>
            <a:endParaRPr lang="en-US" sz="2400" b="0" i="0" u="none" strike="noStrike" dirty="0">
              <a:solidFill>
                <a:srgbClr val="000000"/>
              </a:solidFill>
              <a:effectLst/>
              <a:latin typeface="Arial" charset="0"/>
              <a:ea typeface="Arial" charset="0"/>
              <a:cs typeface="Arial" charset="0"/>
            </a:endParaRPr>
          </a:p>
        </p:txBody>
      </p:sp>
      <p:cxnSp>
        <p:nvCxnSpPr>
          <p:cNvPr id="4" name="Straight Connector 3"/>
          <p:cNvCxnSpPr/>
          <p:nvPr/>
        </p:nvCxnSpPr>
        <p:spPr>
          <a:xfrm>
            <a:off x="1356852" y="4321280"/>
            <a:ext cx="8898193" cy="4914"/>
          </a:xfrm>
          <a:prstGeom prst="line">
            <a:avLst/>
          </a:prstGeom>
          <a:ln w="76200">
            <a:solidFill>
              <a:srgbClr val="0432FF"/>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458064" y="5260258"/>
            <a:ext cx="7157884" cy="954107"/>
          </a:xfrm>
          <a:prstGeom prst="rect">
            <a:avLst/>
          </a:prstGeom>
          <a:noFill/>
        </p:spPr>
        <p:txBody>
          <a:bodyPr wrap="square" rtlCol="0">
            <a:spAutoFit/>
          </a:bodyPr>
          <a:lstStyle/>
          <a:p>
            <a:r>
              <a:rPr lang="en-US" sz="2800" dirty="0">
                <a:latin typeface="Arial" charset="0"/>
                <a:ea typeface="Arial" charset="0"/>
                <a:cs typeface="Arial" charset="0"/>
              </a:rPr>
              <a:t>I don’t know that there is any more terrifying Scripture for parents today!</a:t>
            </a:r>
          </a:p>
        </p:txBody>
      </p:sp>
    </p:spTree>
    <p:extLst>
      <p:ext uri="{BB962C8B-B14F-4D97-AF65-F5344CB8AC3E}">
        <p14:creationId xmlns:p14="http://schemas.microsoft.com/office/powerpoint/2010/main" val="78856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4590325" cy="6858000"/>
          </a:xfrm>
          <a:prstGeom prst="rect">
            <a:avLst/>
          </a:prstGeom>
        </p:spPr>
      </p:pic>
      <p:sp>
        <p:nvSpPr>
          <p:cNvPr id="3" name="Rectangle 2"/>
          <p:cNvSpPr/>
          <p:nvPr/>
        </p:nvSpPr>
        <p:spPr>
          <a:xfrm>
            <a:off x="5187186" y="1607094"/>
            <a:ext cx="6096000" cy="4401205"/>
          </a:xfrm>
          <a:prstGeom prst="rect">
            <a:avLst/>
          </a:prstGeom>
        </p:spPr>
        <p:txBody>
          <a:bodyPr>
            <a:spAutoFit/>
          </a:bodyPr>
          <a:lstStyle/>
          <a:p>
            <a:pPr algn="just"/>
            <a:r>
              <a:rPr lang="en-US" sz="2800" dirty="0">
                <a:solidFill>
                  <a:srgbClr val="333333"/>
                </a:solidFill>
                <a:latin typeface="Arial" charset="0"/>
              </a:rPr>
              <a:t>The message of this book was intended to launch a spiritual revolution among youth and to  equip churches and families to raise up a generation of </a:t>
            </a:r>
            <a:r>
              <a:rPr lang="en-US" sz="2800">
                <a:solidFill>
                  <a:srgbClr val="333333"/>
                </a:solidFill>
                <a:latin typeface="Arial" charset="0"/>
              </a:rPr>
              <a:t>the cross ― young </a:t>
            </a:r>
            <a:r>
              <a:rPr lang="en-US" sz="2800" dirty="0">
                <a:solidFill>
                  <a:srgbClr val="333333"/>
                </a:solidFill>
                <a:latin typeface="Arial" charset="0"/>
              </a:rPr>
              <a:t>people who have been transformed by Christ and the cross, who are empowered to live cross-grain to the culture and are committed to share Christ across all cultures</a:t>
            </a:r>
            <a:r>
              <a:rPr lang="en-US" sz="2800">
                <a:solidFill>
                  <a:srgbClr val="333333"/>
                </a:solidFill>
                <a:latin typeface="Arial" charset="0"/>
              </a:rPr>
              <a:t>.  </a:t>
            </a:r>
            <a:endParaRPr lang="en-US" sz="2800" dirty="0"/>
          </a:p>
        </p:txBody>
      </p:sp>
      <p:grpSp>
        <p:nvGrpSpPr>
          <p:cNvPr id="8" name="Group 7"/>
          <p:cNvGrpSpPr/>
          <p:nvPr/>
        </p:nvGrpSpPr>
        <p:grpSpPr>
          <a:xfrm>
            <a:off x="4782723" y="176981"/>
            <a:ext cx="3250114" cy="718810"/>
            <a:chOff x="4782723" y="176981"/>
            <a:chExt cx="3250114" cy="718810"/>
          </a:xfrm>
        </p:grpSpPr>
        <p:sp>
          <p:nvSpPr>
            <p:cNvPr id="6" name="Rectangle 5"/>
            <p:cNvSpPr/>
            <p:nvPr/>
          </p:nvSpPr>
          <p:spPr>
            <a:xfrm>
              <a:off x="5187186" y="305854"/>
              <a:ext cx="2845651" cy="523220"/>
            </a:xfrm>
            <a:prstGeom prst="rect">
              <a:avLst/>
            </a:prstGeom>
          </p:spPr>
          <p:txBody>
            <a:bodyPr wrap="none">
              <a:spAutoFit/>
            </a:bodyPr>
            <a:lstStyle/>
            <a:p>
              <a:pPr algn="just"/>
              <a:r>
                <a:rPr lang="en-US" sz="2800" dirty="0">
                  <a:solidFill>
                    <a:srgbClr val="333333"/>
                  </a:solidFill>
                  <a:latin typeface="Arial" charset="0"/>
                </a:rPr>
                <a:t>September 2002</a:t>
              </a:r>
              <a:endParaRPr lang="en-US" sz="2800" dirty="0"/>
            </a:p>
          </p:txBody>
        </p:sp>
        <p:sp>
          <p:nvSpPr>
            <p:cNvPr id="7" name="Left Brace 6"/>
            <p:cNvSpPr/>
            <p:nvPr/>
          </p:nvSpPr>
          <p:spPr>
            <a:xfrm>
              <a:off x="4782723" y="176981"/>
              <a:ext cx="212064" cy="718810"/>
            </a:xfrm>
            <a:prstGeom prst="lef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34034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521" y="0"/>
            <a:ext cx="2985319" cy="2271252"/>
          </a:xfrm>
          <a:prstGeom prst="rect">
            <a:avLst/>
          </a:prstGeom>
        </p:spPr>
      </p:pic>
      <p:sp>
        <p:nvSpPr>
          <p:cNvPr id="3" name="TextBox 2"/>
          <p:cNvSpPr txBox="1"/>
          <p:nvPr/>
        </p:nvSpPr>
        <p:spPr>
          <a:xfrm>
            <a:off x="3549446" y="383457"/>
            <a:ext cx="7806812" cy="2246769"/>
          </a:xfrm>
          <a:prstGeom prst="rect">
            <a:avLst/>
          </a:prstGeom>
          <a:noFill/>
        </p:spPr>
        <p:txBody>
          <a:bodyPr wrap="square" rtlCol="0">
            <a:spAutoFit/>
          </a:bodyPr>
          <a:lstStyle/>
          <a:p>
            <a:pPr algn="just"/>
            <a:r>
              <a:rPr lang="en-US" sz="2800" dirty="0">
                <a:latin typeface="Arial" charset="0"/>
                <a:ea typeface="Arial" charset="0"/>
                <a:cs typeface="Arial" charset="0"/>
              </a:rPr>
              <a:t>I  am confident that your prayer, like mine, is that our children will be strong in spirit and character, able to resist the pressures of a godless culture so that no matter what happens, they can live lives that are pleasing to God.</a:t>
            </a:r>
          </a:p>
        </p:txBody>
      </p:sp>
      <p:sp>
        <p:nvSpPr>
          <p:cNvPr id="4" name="TextBox 3"/>
          <p:cNvSpPr txBox="1"/>
          <p:nvPr/>
        </p:nvSpPr>
        <p:spPr>
          <a:xfrm>
            <a:off x="1189702" y="3034630"/>
            <a:ext cx="9665111" cy="523220"/>
          </a:xfrm>
          <a:prstGeom prst="rect">
            <a:avLst/>
          </a:prstGeom>
          <a:noFill/>
        </p:spPr>
        <p:txBody>
          <a:bodyPr wrap="square" rtlCol="0">
            <a:spAutoFit/>
          </a:bodyPr>
          <a:lstStyle/>
          <a:p>
            <a:r>
              <a:rPr lang="en-US" sz="2800" dirty="0">
                <a:latin typeface="Arial" charset="0"/>
                <a:ea typeface="Arial" charset="0"/>
                <a:cs typeface="Arial" charset="0"/>
              </a:rPr>
              <a:t>We want them to become mature and full grown in the Lord.</a:t>
            </a:r>
          </a:p>
        </p:txBody>
      </p:sp>
      <p:sp>
        <p:nvSpPr>
          <p:cNvPr id="5" name="Rectangle 4"/>
          <p:cNvSpPr/>
          <p:nvPr/>
        </p:nvSpPr>
        <p:spPr>
          <a:xfrm>
            <a:off x="1617405" y="3916824"/>
            <a:ext cx="8986684" cy="2677656"/>
          </a:xfrm>
          <a:prstGeom prst="rect">
            <a:avLst/>
          </a:prstGeom>
        </p:spPr>
        <p:txBody>
          <a:bodyPr wrap="square">
            <a:spAutoFit/>
          </a:bodyPr>
          <a:lstStyle/>
          <a:p>
            <a:pPr algn="ctr"/>
            <a:r>
              <a:rPr lang="en-US" sz="2400" b="1" dirty="0">
                <a:solidFill>
                  <a:srgbClr val="FF0000"/>
                </a:solidFill>
                <a:latin typeface="Arial" charset="0"/>
                <a:ea typeface="Arial" charset="0"/>
                <a:cs typeface="Arial" charset="0"/>
              </a:rPr>
              <a:t>Ephesians 4:11-13</a:t>
            </a:r>
            <a:r>
              <a:rPr lang="en-US" sz="2400" b="1" dirty="0">
                <a:solidFill>
                  <a:srgbClr val="000000"/>
                </a:solidFill>
                <a:latin typeface="Arial" charset="0"/>
                <a:ea typeface="Arial" charset="0"/>
                <a:cs typeface="Arial" charset="0"/>
              </a:rPr>
              <a:t> </a:t>
            </a:r>
            <a:r>
              <a:rPr lang="en-US" sz="2400" dirty="0">
                <a:solidFill>
                  <a:srgbClr val="000000"/>
                </a:solidFill>
                <a:latin typeface="Arial" charset="0"/>
                <a:ea typeface="Arial" charset="0"/>
                <a:cs typeface="Arial" charset="0"/>
              </a:rPr>
              <a:t> </a:t>
            </a:r>
          </a:p>
          <a:p>
            <a:pPr algn="just"/>
            <a:r>
              <a:rPr lang="en-US" sz="2400" b="1" baseline="30000" dirty="0">
                <a:solidFill>
                  <a:srgbClr val="000000"/>
                </a:solidFill>
                <a:latin typeface="Arial" charset="0"/>
                <a:ea typeface="Arial" charset="0"/>
                <a:cs typeface="Arial" charset="0"/>
              </a:rPr>
              <a:t>11 </a:t>
            </a:r>
            <a:r>
              <a:rPr lang="en-US" sz="2400" dirty="0">
                <a:solidFill>
                  <a:srgbClr val="000000"/>
                </a:solidFill>
                <a:latin typeface="Arial" charset="0"/>
                <a:ea typeface="Arial" charset="0"/>
                <a:cs typeface="Arial" charset="0"/>
              </a:rPr>
              <a:t>And He Himself gave some </a:t>
            </a:r>
            <a:r>
              <a:rPr lang="en-US" sz="2400" i="1" dirty="0">
                <a:solidFill>
                  <a:srgbClr val="000000"/>
                </a:solidFill>
                <a:latin typeface="Arial" charset="0"/>
                <a:ea typeface="Arial" charset="0"/>
                <a:cs typeface="Arial" charset="0"/>
              </a:rPr>
              <a:t>to be</a:t>
            </a:r>
            <a:r>
              <a:rPr lang="en-US" sz="2400" dirty="0">
                <a:solidFill>
                  <a:srgbClr val="000000"/>
                </a:solidFill>
                <a:latin typeface="Arial" charset="0"/>
                <a:ea typeface="Arial" charset="0"/>
                <a:cs typeface="Arial" charset="0"/>
              </a:rPr>
              <a:t> apostles, some prophets, some evangelists, and some pastors and teachers, </a:t>
            </a:r>
            <a:r>
              <a:rPr lang="en-US" sz="2400" b="1" baseline="30000" dirty="0">
                <a:solidFill>
                  <a:srgbClr val="000000"/>
                </a:solidFill>
                <a:latin typeface="Arial" charset="0"/>
                <a:ea typeface="Arial" charset="0"/>
                <a:cs typeface="Arial" charset="0"/>
              </a:rPr>
              <a:t>12 </a:t>
            </a:r>
            <a:r>
              <a:rPr lang="en-US" sz="2400" dirty="0">
                <a:solidFill>
                  <a:srgbClr val="000000"/>
                </a:solidFill>
                <a:latin typeface="Arial" charset="0"/>
                <a:ea typeface="Arial" charset="0"/>
                <a:cs typeface="Arial" charset="0"/>
              </a:rPr>
              <a:t>for the equipping of the saints for the work of ministry, for the edifying of the body of Christ, </a:t>
            </a:r>
            <a:r>
              <a:rPr lang="en-US" sz="2400" b="1" baseline="30000" dirty="0">
                <a:solidFill>
                  <a:srgbClr val="000000"/>
                </a:solidFill>
                <a:latin typeface="Arial" charset="0"/>
                <a:ea typeface="Arial" charset="0"/>
                <a:cs typeface="Arial" charset="0"/>
              </a:rPr>
              <a:t>13 </a:t>
            </a:r>
            <a:r>
              <a:rPr lang="en-US" sz="2400" b="1" i="1" dirty="0">
                <a:solidFill>
                  <a:srgbClr val="0432FF"/>
                </a:solidFill>
                <a:latin typeface="Arial" charset="0"/>
                <a:ea typeface="Arial" charset="0"/>
                <a:cs typeface="Arial" charset="0"/>
              </a:rPr>
              <a:t>till we all come to the unity of the faith and of the knowledge of the Son of God, to a perfect man, to the measure of the stature of the fullness of Christ</a:t>
            </a:r>
            <a:r>
              <a:rPr lang="en-US" sz="2400" dirty="0">
                <a:solidFill>
                  <a:srgbClr val="000000"/>
                </a:solidFill>
                <a:latin typeface="Arial" charset="0"/>
                <a:ea typeface="Arial" charset="0"/>
                <a:cs typeface="Arial" charset="0"/>
              </a:rPr>
              <a:t>; </a:t>
            </a:r>
            <a:endParaRPr lang="en-US" sz="2400" b="0" i="0" u="none" strike="noStrike" dirty="0">
              <a:solidFill>
                <a:srgbClr val="000000"/>
              </a:solidFill>
              <a:effectLst/>
              <a:latin typeface="Arial" charset="0"/>
              <a:ea typeface="Arial" charset="0"/>
              <a:cs typeface="Arial" charset="0"/>
            </a:endParaRPr>
          </a:p>
        </p:txBody>
      </p:sp>
    </p:spTree>
    <p:extLst>
      <p:ext uri="{BB962C8B-B14F-4D97-AF65-F5344CB8AC3E}">
        <p14:creationId xmlns:p14="http://schemas.microsoft.com/office/powerpoint/2010/main" val="29864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521" y="0"/>
            <a:ext cx="3382782" cy="2271252"/>
          </a:xfrm>
          <a:prstGeom prst="rect">
            <a:avLst/>
          </a:prstGeom>
        </p:spPr>
      </p:pic>
      <p:sp>
        <p:nvSpPr>
          <p:cNvPr id="3" name="Rectangle 2"/>
          <p:cNvSpPr/>
          <p:nvPr/>
        </p:nvSpPr>
        <p:spPr>
          <a:xfrm>
            <a:off x="294969" y="2146934"/>
            <a:ext cx="4886632" cy="2308324"/>
          </a:xfrm>
          <a:prstGeom prst="rect">
            <a:avLst/>
          </a:prstGeom>
        </p:spPr>
        <p:txBody>
          <a:bodyPr wrap="square">
            <a:spAutoFit/>
          </a:bodyPr>
          <a:lstStyle/>
          <a:p>
            <a:pPr algn="just"/>
            <a:r>
              <a:rPr lang="en-US" sz="2400" b="1" baseline="30000" dirty="0">
                <a:solidFill>
                  <a:srgbClr val="000000"/>
                </a:solidFill>
                <a:latin typeface="Arial" charset="0"/>
                <a:ea typeface="Arial" charset="0"/>
                <a:cs typeface="Arial" charset="0"/>
              </a:rPr>
              <a:t>14 </a:t>
            </a:r>
            <a:r>
              <a:rPr lang="en-US" sz="2400" b="1" i="1" dirty="0">
                <a:solidFill>
                  <a:srgbClr val="0432FF"/>
                </a:solidFill>
                <a:latin typeface="Arial" charset="0"/>
                <a:ea typeface="Arial" charset="0"/>
                <a:cs typeface="Arial" charset="0"/>
              </a:rPr>
              <a:t>that we should no longer be children, tossed to and fro and carried about with every wind of doctrine</a:t>
            </a:r>
            <a:r>
              <a:rPr lang="en-US" sz="2400" dirty="0">
                <a:solidFill>
                  <a:srgbClr val="000000"/>
                </a:solidFill>
                <a:latin typeface="Arial" charset="0"/>
                <a:ea typeface="Arial" charset="0"/>
                <a:cs typeface="Arial" charset="0"/>
              </a:rPr>
              <a:t>, by the trickery of men, in the cunning craftiness of deceitful plotting, </a:t>
            </a:r>
            <a:endParaRPr lang="en-US" sz="2400" b="0" i="0" u="none" strike="noStrike" dirty="0">
              <a:solidFill>
                <a:srgbClr val="000000"/>
              </a:solidFill>
              <a:effectLst/>
              <a:latin typeface="Arial" charset="0"/>
              <a:ea typeface="Arial" charset="0"/>
              <a:cs typeface="Arial" charset="0"/>
            </a:endParaRPr>
          </a:p>
        </p:txBody>
      </p:sp>
      <p:grpSp>
        <p:nvGrpSpPr>
          <p:cNvPr id="10" name="Group 9"/>
          <p:cNvGrpSpPr/>
          <p:nvPr/>
        </p:nvGrpSpPr>
        <p:grpSpPr>
          <a:xfrm>
            <a:off x="5289752" y="2140709"/>
            <a:ext cx="6440134" cy="2308324"/>
            <a:chOff x="5289752" y="2393022"/>
            <a:chExt cx="6440134" cy="2308324"/>
          </a:xfrm>
        </p:grpSpPr>
        <p:sp>
          <p:nvSpPr>
            <p:cNvPr id="6" name="Right Brace 5"/>
            <p:cNvSpPr/>
            <p:nvPr/>
          </p:nvSpPr>
          <p:spPr>
            <a:xfrm>
              <a:off x="5289752" y="2604814"/>
              <a:ext cx="452286" cy="1884740"/>
            </a:xfrm>
            <a:prstGeom prst="rightBrace">
              <a:avLst/>
            </a:prstGeom>
            <a:ln w="38100">
              <a:solidFill>
                <a:srgbClr val="0432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5938686" y="2393022"/>
              <a:ext cx="5791200" cy="2308324"/>
            </a:xfrm>
            <a:prstGeom prst="rect">
              <a:avLst/>
            </a:prstGeom>
            <a:noFill/>
          </p:spPr>
          <p:txBody>
            <a:bodyPr wrap="square" rtlCol="0">
              <a:spAutoFit/>
            </a:bodyPr>
            <a:lstStyle/>
            <a:p>
              <a:pPr algn="just"/>
              <a:r>
                <a:rPr lang="en-US" sz="2400" dirty="0">
                  <a:latin typeface="Arial" charset="0"/>
                  <a:ea typeface="Arial" charset="0"/>
                  <a:cs typeface="Arial" charset="0"/>
                </a:rPr>
                <a:t>We want them to no longer be children, forever changing [their] minds about what [they] believe because someone has told [them] something different or because someone has cleverly lied to [them} and made the lie sound like the truth!</a:t>
              </a:r>
            </a:p>
          </p:txBody>
        </p:sp>
      </p:grpSp>
      <p:sp>
        <p:nvSpPr>
          <p:cNvPr id="9" name="TextBox 8"/>
          <p:cNvSpPr txBox="1"/>
          <p:nvPr/>
        </p:nvSpPr>
        <p:spPr>
          <a:xfrm>
            <a:off x="3559277" y="443128"/>
            <a:ext cx="8406581" cy="954107"/>
          </a:xfrm>
          <a:prstGeom prst="rect">
            <a:avLst/>
          </a:prstGeom>
          <a:noFill/>
        </p:spPr>
        <p:txBody>
          <a:bodyPr wrap="square" rtlCol="0">
            <a:spAutoFit/>
          </a:bodyPr>
          <a:lstStyle/>
          <a:p>
            <a:r>
              <a:rPr lang="en-US" sz="2800" dirty="0">
                <a:latin typeface="Arial" charset="0"/>
                <a:ea typeface="Arial" charset="0"/>
                <a:cs typeface="Arial" charset="0"/>
              </a:rPr>
              <a:t>We  worry that the values we, as parents, are trying to instill in our children will be countered somehow. </a:t>
            </a:r>
          </a:p>
        </p:txBody>
      </p:sp>
      <p:sp>
        <p:nvSpPr>
          <p:cNvPr id="11" name="TextBox 10"/>
          <p:cNvSpPr txBox="1"/>
          <p:nvPr/>
        </p:nvSpPr>
        <p:spPr>
          <a:xfrm>
            <a:off x="594853" y="4714748"/>
            <a:ext cx="11135033" cy="954107"/>
          </a:xfrm>
          <a:prstGeom prst="rect">
            <a:avLst/>
          </a:prstGeom>
          <a:noFill/>
        </p:spPr>
        <p:txBody>
          <a:bodyPr wrap="square" rtlCol="0">
            <a:spAutoFit/>
          </a:bodyPr>
          <a:lstStyle/>
          <a:p>
            <a:r>
              <a:rPr lang="en-US" sz="2800" dirty="0">
                <a:latin typeface="Arial" charset="0"/>
                <a:ea typeface="Arial" charset="0"/>
                <a:cs typeface="Arial" charset="0"/>
              </a:rPr>
              <a:t>We fear they will fall in with the wrong crowd, or be exposed to drugs,  sexual temptations, alcohol,  etc. </a:t>
            </a:r>
            <a:r>
              <a:rPr lang="mr-IN" sz="2800" dirty="0">
                <a:latin typeface="Arial" charset="0"/>
                <a:ea typeface="Arial" charset="0"/>
                <a:cs typeface="Arial" charset="0"/>
              </a:rPr>
              <a:t>–</a:t>
            </a:r>
            <a:r>
              <a:rPr lang="en-US" sz="2800" dirty="0">
                <a:latin typeface="Arial" charset="0"/>
                <a:ea typeface="Arial" charset="0"/>
                <a:cs typeface="Arial" charset="0"/>
              </a:rPr>
              <a:t> rightfully so.</a:t>
            </a:r>
          </a:p>
        </p:txBody>
      </p:sp>
      <p:sp>
        <p:nvSpPr>
          <p:cNvPr id="12" name="TextBox 11"/>
          <p:cNvSpPr txBox="1"/>
          <p:nvPr/>
        </p:nvSpPr>
        <p:spPr>
          <a:xfrm>
            <a:off x="582978" y="5804844"/>
            <a:ext cx="11135033" cy="954107"/>
          </a:xfrm>
          <a:prstGeom prst="rect">
            <a:avLst/>
          </a:prstGeom>
          <a:solidFill>
            <a:srgbClr val="0432FF"/>
          </a:solidFill>
        </p:spPr>
        <p:txBody>
          <a:bodyPr wrap="square" rtlCol="0">
            <a:spAutoFit/>
          </a:bodyPr>
          <a:lstStyle/>
          <a:p>
            <a:r>
              <a:rPr lang="en-US" sz="2800" b="1" dirty="0">
                <a:solidFill>
                  <a:schemeClr val="bg1"/>
                </a:solidFill>
                <a:latin typeface="Arial" charset="0"/>
                <a:ea typeface="Arial" charset="0"/>
                <a:cs typeface="Arial" charset="0"/>
              </a:rPr>
              <a:t>While we need to fear what our kids could be tempted to do, we need to be more concerned with what they are led to believe.</a:t>
            </a:r>
          </a:p>
        </p:txBody>
      </p:sp>
    </p:spTree>
    <p:extLst>
      <p:ext uri="{BB962C8B-B14F-4D97-AF65-F5344CB8AC3E}">
        <p14:creationId xmlns:p14="http://schemas.microsoft.com/office/powerpoint/2010/main" val="202022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4707"/>
            <a:ext cx="2790854" cy="1597891"/>
          </a:xfrm>
          <a:prstGeom prst="rect">
            <a:avLst/>
          </a:prstGeom>
        </p:spPr>
      </p:pic>
      <p:sp>
        <p:nvSpPr>
          <p:cNvPr id="4" name="Rectangle 3"/>
          <p:cNvSpPr/>
          <p:nvPr/>
        </p:nvSpPr>
        <p:spPr>
          <a:xfrm>
            <a:off x="688699" y="34634"/>
            <a:ext cx="1585626" cy="523220"/>
          </a:xfrm>
          <a:prstGeom prst="rect">
            <a:avLst/>
          </a:prstGeom>
          <a:noFill/>
        </p:spPr>
        <p:txBody>
          <a:bodyPr wrap="none" lIns="91440" tIns="45720" rIns="91440" bIns="45720">
            <a:spAutoFit/>
          </a:bodyPr>
          <a:lstStyle/>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BEYOND</a:t>
            </a:r>
          </a:p>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BELIEF</a:t>
            </a:r>
          </a:p>
        </p:txBody>
      </p:sp>
      <p:sp>
        <p:nvSpPr>
          <p:cNvPr id="6" name="TextBox 5"/>
          <p:cNvSpPr txBox="1"/>
          <p:nvPr/>
        </p:nvSpPr>
        <p:spPr>
          <a:xfrm>
            <a:off x="1254931" y="489877"/>
            <a:ext cx="459293"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TO</a:t>
            </a:r>
          </a:p>
        </p:txBody>
      </p:sp>
      <p:sp>
        <p:nvSpPr>
          <p:cNvPr id="7" name="TextBox 6"/>
          <p:cNvSpPr txBox="1"/>
          <p:nvPr/>
        </p:nvSpPr>
        <p:spPr>
          <a:xfrm>
            <a:off x="678202" y="711777"/>
            <a:ext cx="1612749"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CONVICTIONS</a:t>
            </a:r>
          </a:p>
        </p:txBody>
      </p:sp>
      <p:sp>
        <p:nvSpPr>
          <p:cNvPr id="8" name="Rectangle 7"/>
          <p:cNvSpPr/>
          <p:nvPr/>
        </p:nvSpPr>
        <p:spPr>
          <a:xfrm>
            <a:off x="5201265" y="1852051"/>
            <a:ext cx="3559277" cy="523220"/>
          </a:xfrm>
          <a:prstGeom prst="rect">
            <a:avLst/>
          </a:prstGeom>
        </p:spPr>
        <p:txBody>
          <a:bodyPr wrap="square">
            <a:spAutoFit/>
          </a:bodyPr>
          <a:lstStyle/>
          <a:p>
            <a:r>
              <a:rPr lang="en-US" sz="2800" b="1" i="0" u="none" strike="noStrike" dirty="0">
                <a:solidFill>
                  <a:srgbClr val="000000"/>
                </a:solidFill>
                <a:effectLst/>
                <a:latin typeface="Arial" charset="0"/>
                <a:ea typeface="Arial" charset="0"/>
                <a:cs typeface="Arial" charset="0"/>
              </a:rPr>
              <a:t>Why Beliefs Matter</a:t>
            </a:r>
          </a:p>
        </p:txBody>
      </p:sp>
      <p:sp>
        <p:nvSpPr>
          <p:cNvPr id="9" name="Rectangle 8"/>
          <p:cNvSpPr/>
          <p:nvPr/>
        </p:nvSpPr>
        <p:spPr>
          <a:xfrm>
            <a:off x="5201265" y="342122"/>
            <a:ext cx="3325590"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Next Week</a:t>
            </a:r>
          </a:p>
        </p:txBody>
      </p:sp>
    </p:spTree>
    <p:extLst>
      <p:ext uri="{BB962C8B-B14F-4D97-AF65-F5344CB8AC3E}">
        <p14:creationId xmlns:p14="http://schemas.microsoft.com/office/powerpoint/2010/main" val="645309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1"/>
            <a:ext cx="4591665" cy="6880603"/>
          </a:xfrm>
          <a:prstGeom prst="rect">
            <a:avLst/>
          </a:prstGeom>
        </p:spPr>
      </p:pic>
      <p:sp>
        <p:nvSpPr>
          <p:cNvPr id="3" name="Rectangle 2"/>
          <p:cNvSpPr/>
          <p:nvPr/>
        </p:nvSpPr>
        <p:spPr>
          <a:xfrm>
            <a:off x="5083278" y="412660"/>
            <a:ext cx="6292645" cy="5632311"/>
          </a:xfrm>
          <a:prstGeom prst="rect">
            <a:avLst/>
          </a:prstGeom>
        </p:spPr>
        <p:txBody>
          <a:bodyPr wrap="square">
            <a:spAutoFit/>
          </a:bodyPr>
          <a:lstStyle/>
          <a:p>
            <a:pPr algn="just"/>
            <a:r>
              <a:rPr lang="en-US" sz="2400" dirty="0">
                <a:solidFill>
                  <a:srgbClr val="000000"/>
                </a:solidFill>
                <a:latin typeface="Arial" charset="0"/>
                <a:ea typeface="Arial" charset="0"/>
                <a:cs typeface="Arial" charset="0"/>
              </a:rPr>
              <a:t>The modern apologetics classic that started it all is now completely revised and updated —because </a:t>
            </a:r>
            <a:r>
              <a:rPr lang="en-US" sz="2400" b="1" i="1" dirty="0">
                <a:solidFill>
                  <a:srgbClr val="0432FF"/>
                </a:solidFill>
                <a:latin typeface="Arial" charset="0"/>
                <a:ea typeface="Arial" charset="0"/>
                <a:cs typeface="Arial" charset="0"/>
              </a:rPr>
              <a:t>the truth of the Bible doesn’t change, but its critics do. </a:t>
            </a:r>
            <a:r>
              <a:rPr lang="en-US" sz="2400" dirty="0">
                <a:solidFill>
                  <a:srgbClr val="000000"/>
                </a:solidFill>
                <a:latin typeface="Arial" charset="0"/>
                <a:ea typeface="Arial" charset="0"/>
                <a:cs typeface="Arial" charset="0"/>
              </a:rPr>
              <a:t>With the original </a:t>
            </a:r>
            <a:r>
              <a:rPr lang="en-US" sz="2400" i="1" dirty="0">
                <a:solidFill>
                  <a:srgbClr val="000000"/>
                </a:solidFill>
                <a:latin typeface="Arial" charset="0"/>
                <a:ea typeface="Arial" charset="0"/>
                <a:cs typeface="Arial" charset="0"/>
              </a:rPr>
              <a:t>Evidence That Demands a Verdict</a:t>
            </a:r>
            <a:r>
              <a:rPr lang="en-US" sz="2400" dirty="0">
                <a:solidFill>
                  <a:srgbClr val="000000"/>
                </a:solidFill>
                <a:latin typeface="Arial" charset="0"/>
                <a:ea typeface="Arial" charset="0"/>
                <a:cs typeface="Arial" charset="0"/>
              </a:rPr>
              <a:t>,  Josh McDowell gave Christian readers the answers they needed to defend their faith against the harshest critics and skeptics. </a:t>
            </a:r>
          </a:p>
          <a:p>
            <a:pPr algn="just"/>
            <a:endParaRPr lang="en-US" sz="2400" dirty="0">
              <a:solidFill>
                <a:srgbClr val="000000"/>
              </a:solidFill>
              <a:latin typeface="Arial" charset="0"/>
              <a:ea typeface="Arial" charset="0"/>
              <a:cs typeface="Arial" charset="0"/>
            </a:endParaRPr>
          </a:p>
          <a:p>
            <a:pPr algn="just"/>
            <a:r>
              <a:rPr lang="en-US" sz="2400" dirty="0">
                <a:solidFill>
                  <a:srgbClr val="000000"/>
                </a:solidFill>
                <a:latin typeface="Arial" charset="0"/>
                <a:ea typeface="Arial" charset="0"/>
                <a:cs typeface="Arial" charset="0"/>
              </a:rPr>
              <a:t>Now, with his son Sean, Josh McDowell has updated and expanded this classic resource for a new generation. </a:t>
            </a:r>
            <a:r>
              <a:rPr lang="en-US" sz="2400" b="1" i="1" dirty="0">
                <a:solidFill>
                  <a:srgbClr val="0432FF"/>
                </a:solidFill>
                <a:latin typeface="Arial" charset="0"/>
                <a:ea typeface="Arial" charset="0"/>
                <a:cs typeface="Arial" charset="0"/>
              </a:rPr>
              <a:t>This is a book that invites readers to bring their doubts and doesn’t shy away from the tough questions</a:t>
            </a:r>
            <a:r>
              <a:rPr lang="en-US" sz="2400" dirty="0">
                <a:solidFill>
                  <a:srgbClr val="000000"/>
                </a:solidFill>
                <a:latin typeface="Arial" charset="0"/>
                <a:ea typeface="Arial" charset="0"/>
                <a:cs typeface="Arial" charset="0"/>
              </a:rPr>
              <a:t>.  October 2017</a:t>
            </a:r>
            <a:endParaRPr lang="en-US" sz="2400" dirty="0">
              <a:latin typeface="Arial" charset="0"/>
              <a:ea typeface="Arial" charset="0"/>
              <a:cs typeface="Arial" charset="0"/>
            </a:endParaRPr>
          </a:p>
        </p:txBody>
      </p:sp>
    </p:spTree>
    <p:extLst>
      <p:ext uri="{BB962C8B-B14F-4D97-AF65-F5344CB8AC3E}">
        <p14:creationId xmlns:p14="http://schemas.microsoft.com/office/powerpoint/2010/main" val="104752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63095" y="387304"/>
            <a:ext cx="7691529" cy="523220"/>
          </a:xfrm>
          <a:prstGeom prst="rect">
            <a:avLst/>
          </a:prstGeom>
          <a:noFill/>
        </p:spPr>
        <p:txBody>
          <a:bodyPr wrap="none" rtlCol="0">
            <a:spAutoFit/>
          </a:bodyPr>
          <a:lstStyle/>
          <a:p>
            <a:r>
              <a:rPr lang="en-US" sz="2800" b="1" dirty="0">
                <a:latin typeface="Arial" charset="0"/>
                <a:ea typeface="Arial" charset="0"/>
                <a:cs typeface="Arial" charset="0"/>
              </a:rPr>
              <a:t>This </a:t>
            </a:r>
            <a:r>
              <a:rPr lang="en-US" sz="2800" b="1">
                <a:latin typeface="Arial" charset="0"/>
                <a:ea typeface="Arial" charset="0"/>
                <a:cs typeface="Arial" charset="0"/>
              </a:rPr>
              <a:t>Quarter In </a:t>
            </a:r>
            <a:r>
              <a:rPr lang="en-US" sz="2800" b="1" dirty="0">
                <a:latin typeface="Arial" charset="0"/>
                <a:ea typeface="Arial" charset="0"/>
                <a:cs typeface="Arial" charset="0"/>
              </a:rPr>
              <a:t>Sunday Morning </a:t>
            </a:r>
            <a:r>
              <a:rPr lang="en-US" sz="2800" b="1">
                <a:latin typeface="Arial" charset="0"/>
                <a:ea typeface="Arial" charset="0"/>
                <a:cs typeface="Arial" charset="0"/>
              </a:rPr>
              <a:t>Bible Class</a:t>
            </a:r>
          </a:p>
        </p:txBody>
      </p:sp>
      <p:sp>
        <p:nvSpPr>
          <p:cNvPr id="3" name="TextBox 2"/>
          <p:cNvSpPr txBox="1"/>
          <p:nvPr/>
        </p:nvSpPr>
        <p:spPr>
          <a:xfrm>
            <a:off x="944684" y="1226009"/>
            <a:ext cx="10314875" cy="523220"/>
          </a:xfrm>
          <a:prstGeom prst="rect">
            <a:avLst/>
          </a:prstGeom>
          <a:noFill/>
        </p:spPr>
        <p:txBody>
          <a:bodyPr wrap="none" rtlCol="0">
            <a:spAutoFit/>
          </a:bodyPr>
          <a:lstStyle/>
          <a:p>
            <a:r>
              <a:rPr lang="en-US" sz="2800" dirty="0"/>
              <a:t>We are going to study this concept of “Beyond “Belief To Convictions”</a:t>
            </a:r>
          </a:p>
        </p:txBody>
      </p:sp>
      <p:grpSp>
        <p:nvGrpSpPr>
          <p:cNvPr id="11" name="Group 10"/>
          <p:cNvGrpSpPr/>
          <p:nvPr/>
        </p:nvGrpSpPr>
        <p:grpSpPr>
          <a:xfrm>
            <a:off x="1691146" y="2241754"/>
            <a:ext cx="6899968" cy="4021865"/>
            <a:chOff x="1691146" y="2241754"/>
            <a:chExt cx="6899968" cy="4021865"/>
          </a:xfrm>
        </p:grpSpPr>
        <p:sp>
          <p:nvSpPr>
            <p:cNvPr id="5" name="TextBox 4"/>
            <p:cNvSpPr txBox="1"/>
            <p:nvPr/>
          </p:nvSpPr>
          <p:spPr>
            <a:xfrm>
              <a:off x="2163095" y="2907785"/>
              <a:ext cx="5285806" cy="461665"/>
            </a:xfrm>
            <a:prstGeom prst="rect">
              <a:avLst/>
            </a:prstGeom>
            <a:noFill/>
          </p:spPr>
          <p:txBody>
            <a:bodyPr wrap="none" rtlCol="0">
              <a:spAutoFit/>
            </a:bodyPr>
            <a:lstStyle/>
            <a:p>
              <a:r>
                <a:rPr lang="en-US" sz="2400" dirty="0"/>
                <a:t>Understanding it </a:t>
              </a:r>
              <a:r>
                <a:rPr lang="mr-IN" sz="2400" dirty="0"/>
                <a:t>–</a:t>
              </a:r>
              <a:r>
                <a:rPr lang="en-US" sz="2400" dirty="0"/>
                <a:t> How did we get here?</a:t>
              </a:r>
            </a:p>
          </p:txBody>
        </p:sp>
        <p:sp>
          <p:nvSpPr>
            <p:cNvPr id="6" name="TextBox 5"/>
            <p:cNvSpPr txBox="1"/>
            <p:nvPr/>
          </p:nvSpPr>
          <p:spPr>
            <a:xfrm>
              <a:off x="2163095" y="3554152"/>
              <a:ext cx="5955733" cy="461665"/>
            </a:xfrm>
            <a:prstGeom prst="rect">
              <a:avLst/>
            </a:prstGeom>
            <a:noFill/>
          </p:spPr>
          <p:txBody>
            <a:bodyPr wrap="none" rtlCol="0">
              <a:spAutoFit/>
            </a:bodyPr>
            <a:lstStyle/>
            <a:p>
              <a:r>
                <a:rPr lang="en-US" sz="2400" dirty="0"/>
                <a:t>Problem    solving  </a:t>
              </a:r>
              <a:r>
                <a:rPr lang="mr-IN" sz="2400" dirty="0"/>
                <a:t>–</a:t>
              </a:r>
              <a:r>
                <a:rPr lang="en-US" sz="2400" dirty="0"/>
                <a:t> What can we do about it?</a:t>
              </a:r>
            </a:p>
          </p:txBody>
        </p:sp>
        <p:grpSp>
          <p:nvGrpSpPr>
            <p:cNvPr id="10" name="Group 9"/>
            <p:cNvGrpSpPr/>
            <p:nvPr/>
          </p:nvGrpSpPr>
          <p:grpSpPr>
            <a:xfrm>
              <a:off x="1691146" y="2241754"/>
              <a:ext cx="6899968" cy="4021865"/>
              <a:chOff x="1691146" y="2241754"/>
              <a:chExt cx="6899968" cy="4021865"/>
            </a:xfrm>
          </p:grpSpPr>
          <p:sp>
            <p:nvSpPr>
              <p:cNvPr id="4" name="TextBox 3"/>
              <p:cNvSpPr txBox="1"/>
              <p:nvPr/>
            </p:nvSpPr>
            <p:spPr>
              <a:xfrm>
                <a:off x="1691148" y="2241754"/>
                <a:ext cx="6899966" cy="461665"/>
              </a:xfrm>
              <a:prstGeom prst="rect">
                <a:avLst/>
              </a:prstGeom>
              <a:noFill/>
            </p:spPr>
            <p:txBody>
              <a:bodyPr wrap="none" rtlCol="0">
                <a:spAutoFit/>
              </a:bodyPr>
              <a:lstStyle/>
              <a:p>
                <a:r>
                  <a:rPr lang="en-US" sz="2400" b="1" dirty="0"/>
                  <a:t>I. The Loss of Convictions: A Condition in Our Culture</a:t>
                </a:r>
              </a:p>
            </p:txBody>
          </p:sp>
          <p:sp>
            <p:nvSpPr>
              <p:cNvPr id="7" name="TextBox 6"/>
              <p:cNvSpPr txBox="1"/>
              <p:nvPr/>
            </p:nvSpPr>
            <p:spPr>
              <a:xfrm>
                <a:off x="1691148" y="4217620"/>
                <a:ext cx="3253583" cy="461665"/>
              </a:xfrm>
              <a:prstGeom prst="rect">
                <a:avLst/>
              </a:prstGeom>
              <a:noFill/>
            </p:spPr>
            <p:txBody>
              <a:bodyPr wrap="none" rtlCol="0">
                <a:spAutoFit/>
              </a:bodyPr>
              <a:lstStyle/>
              <a:p>
                <a:r>
                  <a:rPr lang="en-US" sz="2400" b="1" dirty="0"/>
                  <a:t>II. The Truth: What Is It?</a:t>
                </a:r>
              </a:p>
            </p:txBody>
          </p:sp>
          <p:sp>
            <p:nvSpPr>
              <p:cNvPr id="8" name="TextBox 7"/>
              <p:cNvSpPr txBox="1"/>
              <p:nvPr/>
            </p:nvSpPr>
            <p:spPr>
              <a:xfrm>
                <a:off x="1691147" y="4946933"/>
                <a:ext cx="6144631" cy="461665"/>
              </a:xfrm>
              <a:prstGeom prst="rect">
                <a:avLst/>
              </a:prstGeom>
              <a:noFill/>
            </p:spPr>
            <p:txBody>
              <a:bodyPr wrap="none" rtlCol="0">
                <a:spAutoFit/>
              </a:bodyPr>
              <a:lstStyle/>
              <a:p>
                <a:r>
                  <a:rPr lang="en-US" sz="2400" b="1" dirty="0"/>
                  <a:t>III. What Does God Want Me To Know And Do?</a:t>
                </a:r>
              </a:p>
            </p:txBody>
          </p:sp>
          <p:sp>
            <p:nvSpPr>
              <p:cNvPr id="9" name="TextBox 8"/>
              <p:cNvSpPr txBox="1"/>
              <p:nvPr/>
            </p:nvSpPr>
            <p:spPr>
              <a:xfrm>
                <a:off x="1691146" y="5801954"/>
                <a:ext cx="5790303" cy="461665"/>
              </a:xfrm>
              <a:prstGeom prst="rect">
                <a:avLst/>
              </a:prstGeom>
              <a:noFill/>
            </p:spPr>
            <p:txBody>
              <a:bodyPr wrap="none" rtlCol="0">
                <a:spAutoFit/>
              </a:bodyPr>
              <a:lstStyle/>
              <a:p>
                <a:r>
                  <a:rPr lang="en-US" sz="2400" b="1" dirty="0"/>
                  <a:t>IV. Evidences To Empower Our Trust In God?</a:t>
                </a:r>
              </a:p>
            </p:txBody>
          </p:sp>
        </p:grpSp>
      </p:grpSp>
      <p:sp>
        <p:nvSpPr>
          <p:cNvPr id="12" name="Right Arrow 11"/>
          <p:cNvSpPr/>
          <p:nvPr/>
        </p:nvSpPr>
        <p:spPr>
          <a:xfrm>
            <a:off x="944684" y="2347346"/>
            <a:ext cx="623660"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73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1000" fill="hold"/>
                                        <p:tgtEl>
                                          <p:spTgt spid="12"/>
                                        </p:tgtEl>
                                        <p:attrNameLst>
                                          <p:attrName>ppt_x</p:attrName>
                                        </p:attrNameLst>
                                      </p:cBhvr>
                                      <p:tavLst>
                                        <p:tav tm="0">
                                          <p:val>
                                            <p:strVal val="0-#ppt_w/2"/>
                                          </p:val>
                                        </p:tav>
                                        <p:tav tm="100000">
                                          <p:val>
                                            <p:strVal val="#ppt_x"/>
                                          </p:val>
                                        </p:tav>
                                      </p:tavLst>
                                    </p:anim>
                                    <p:anim calcmode="lin" valueType="num">
                                      <p:cBhvr additive="base">
                                        <p:cTn id="13"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pic>
          <p:nvPicPr>
            <p:cNvPr id="3" name="Picture 2"/>
            <p:cNvPicPr>
              <a:picLocks noChangeAspect="1"/>
            </p:cNvPicPr>
            <p:nvPr/>
          </p:nvPicPr>
          <p:blipFill>
            <a:blip r:embed="rId2"/>
            <a:stretch>
              <a:fillRect/>
            </a:stretch>
          </p:blipFill>
          <p:spPr>
            <a:xfrm>
              <a:off x="0" y="0"/>
              <a:ext cx="12192000" cy="6858000"/>
            </a:xfrm>
            <a:prstGeom prst="rect">
              <a:avLst/>
            </a:prstGeom>
          </p:spPr>
        </p:pic>
        <p:sp>
          <p:nvSpPr>
            <p:cNvPr id="4" name="Rectangle 3"/>
            <p:cNvSpPr/>
            <p:nvPr/>
          </p:nvSpPr>
          <p:spPr>
            <a:xfrm>
              <a:off x="1902537" y="2259235"/>
              <a:ext cx="8485235" cy="830997"/>
            </a:xfrm>
            <a:prstGeom prst="rect">
              <a:avLst/>
            </a:prstGeom>
            <a:noFill/>
          </p:spPr>
          <p:txBody>
            <a:bodyPr wrap="square" lIns="91440" tIns="45720" rIns="91440" bIns="45720">
              <a:spAutoFit/>
            </a:bodyPr>
            <a:lstStyle/>
            <a:p>
              <a:pPr algn="ctr"/>
              <a:r>
                <a:rPr lang="en-US" sz="48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BEYOND BELIEF</a:t>
              </a:r>
            </a:p>
          </p:txBody>
        </p:sp>
        <p:sp>
          <p:nvSpPr>
            <p:cNvPr id="6" name="TextBox 5"/>
            <p:cNvSpPr txBox="1"/>
            <p:nvPr/>
          </p:nvSpPr>
          <p:spPr>
            <a:xfrm>
              <a:off x="5632562" y="3296704"/>
              <a:ext cx="1123513" cy="830997"/>
            </a:xfrm>
            <a:prstGeom prst="rect">
              <a:avLst/>
            </a:prstGeom>
            <a:noFill/>
          </p:spPr>
          <p:txBody>
            <a:bodyPr wrap="none" rtlCol="0">
              <a:spAutoFit/>
            </a:bodyPr>
            <a:lstStyle/>
            <a:p>
              <a:r>
                <a:rPr lang="en-US" sz="4800" dirty="0">
                  <a:latin typeface="Copperplate Gothic Bold" charset="0"/>
                  <a:ea typeface="Copperplate Gothic Bold" charset="0"/>
                  <a:cs typeface="Copperplate Gothic Bold" charset="0"/>
                </a:rPr>
                <a:t>TO</a:t>
              </a:r>
            </a:p>
          </p:txBody>
        </p:sp>
        <p:sp>
          <p:nvSpPr>
            <p:cNvPr id="7" name="TextBox 6"/>
            <p:cNvSpPr txBox="1"/>
            <p:nvPr/>
          </p:nvSpPr>
          <p:spPr>
            <a:xfrm>
              <a:off x="3737087" y="4530822"/>
              <a:ext cx="5071773" cy="830997"/>
            </a:xfrm>
            <a:prstGeom prst="rect">
              <a:avLst/>
            </a:prstGeom>
            <a:noFill/>
          </p:spPr>
          <p:txBody>
            <a:bodyPr wrap="none" rtlCol="0">
              <a:spAutoFit/>
            </a:bodyPr>
            <a:lstStyle/>
            <a:p>
              <a:r>
                <a:rPr lang="en-US" sz="4800" dirty="0">
                  <a:latin typeface="Copperplate Gothic Bold" charset="0"/>
                  <a:ea typeface="Copperplate Gothic Bold" charset="0"/>
                  <a:cs typeface="Copperplate Gothic Bold" charset="0"/>
                </a:rPr>
                <a:t>CONVICTIONS</a:t>
              </a:r>
            </a:p>
          </p:txBody>
        </p:sp>
      </p:grpSp>
      <p:sp>
        <p:nvSpPr>
          <p:cNvPr id="8" name="Rectangle 7"/>
          <p:cNvSpPr/>
          <p:nvPr/>
        </p:nvSpPr>
        <p:spPr>
          <a:xfrm>
            <a:off x="1440418" y="1017651"/>
            <a:ext cx="9665109" cy="830997"/>
          </a:xfrm>
          <a:prstGeom prst="rect">
            <a:avLst/>
          </a:prstGeom>
          <a:noFill/>
        </p:spPr>
        <p:txBody>
          <a:bodyPr wrap="square" lIns="91440" tIns="45720" rIns="91440" bIns="45720">
            <a:spAutoFit/>
          </a:bodyPr>
          <a:lstStyle/>
          <a:p>
            <a:r>
              <a:rPr lang="en-US" sz="4800" b="1" spc="70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THE NECESSITY TO GO</a:t>
            </a:r>
            <a:endParaRPr lang="en-US" sz="48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endParaRPr>
          </a:p>
        </p:txBody>
      </p:sp>
      <p:sp>
        <p:nvSpPr>
          <p:cNvPr id="10" name="Rectangle 9"/>
          <p:cNvSpPr/>
          <p:nvPr/>
        </p:nvSpPr>
        <p:spPr>
          <a:xfrm>
            <a:off x="7521677" y="5761703"/>
            <a:ext cx="1140542" cy="648929"/>
          </a:xfrm>
          <a:prstGeom prst="rect">
            <a:avLst/>
          </a:prstGeom>
          <a:solidFill>
            <a:srgbClr val="23180E">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0186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4707"/>
            <a:ext cx="2790854" cy="1597891"/>
          </a:xfrm>
          <a:prstGeom prst="rect">
            <a:avLst/>
          </a:prstGeom>
        </p:spPr>
      </p:pic>
      <p:sp>
        <p:nvSpPr>
          <p:cNvPr id="4" name="Rectangle 3"/>
          <p:cNvSpPr/>
          <p:nvPr/>
        </p:nvSpPr>
        <p:spPr>
          <a:xfrm>
            <a:off x="688699" y="34634"/>
            <a:ext cx="1585626" cy="523220"/>
          </a:xfrm>
          <a:prstGeom prst="rect">
            <a:avLst/>
          </a:prstGeom>
          <a:noFill/>
        </p:spPr>
        <p:txBody>
          <a:bodyPr wrap="none" lIns="91440" tIns="45720" rIns="91440" bIns="45720">
            <a:spAutoFit/>
          </a:bodyPr>
          <a:lstStyle/>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BEYOND</a:t>
            </a:r>
          </a:p>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BELIEF</a:t>
            </a:r>
          </a:p>
        </p:txBody>
      </p:sp>
      <p:sp>
        <p:nvSpPr>
          <p:cNvPr id="6" name="TextBox 5"/>
          <p:cNvSpPr txBox="1"/>
          <p:nvPr/>
        </p:nvSpPr>
        <p:spPr>
          <a:xfrm>
            <a:off x="1254931" y="489877"/>
            <a:ext cx="459293"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TO</a:t>
            </a:r>
          </a:p>
        </p:txBody>
      </p:sp>
      <p:sp>
        <p:nvSpPr>
          <p:cNvPr id="7" name="TextBox 6"/>
          <p:cNvSpPr txBox="1"/>
          <p:nvPr/>
        </p:nvSpPr>
        <p:spPr>
          <a:xfrm>
            <a:off x="678202" y="711777"/>
            <a:ext cx="1612749"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CONVICTIONS</a:t>
            </a:r>
          </a:p>
        </p:txBody>
      </p:sp>
      <p:sp>
        <p:nvSpPr>
          <p:cNvPr id="8" name="TextBox 7"/>
          <p:cNvSpPr txBox="1"/>
          <p:nvPr/>
        </p:nvSpPr>
        <p:spPr>
          <a:xfrm>
            <a:off x="2867680" y="341550"/>
            <a:ext cx="9401035" cy="523220"/>
          </a:xfrm>
          <a:prstGeom prst="rect">
            <a:avLst/>
          </a:prstGeom>
          <a:noFill/>
        </p:spPr>
        <p:txBody>
          <a:bodyPr wrap="none" rtlCol="0">
            <a:spAutoFit/>
          </a:bodyPr>
          <a:lstStyle/>
          <a:p>
            <a:r>
              <a:rPr lang="en-US" sz="2800" b="1" dirty="0">
                <a:latin typeface="Arial" charset="0"/>
                <a:ea typeface="Arial" charset="0"/>
                <a:cs typeface="Arial" charset="0"/>
              </a:rPr>
              <a:t>I. The Loss of Convictions: A Condition in Our Culture</a:t>
            </a:r>
          </a:p>
        </p:txBody>
      </p:sp>
      <p:sp>
        <p:nvSpPr>
          <p:cNvPr id="25" name="Rectangle 24"/>
          <p:cNvSpPr/>
          <p:nvPr/>
        </p:nvSpPr>
        <p:spPr>
          <a:xfrm>
            <a:off x="3422557" y="2715873"/>
            <a:ext cx="6321212" cy="830997"/>
          </a:xfrm>
          <a:prstGeom prst="rect">
            <a:avLst/>
          </a:prstGeom>
        </p:spPr>
        <p:txBody>
          <a:bodyPr wrap="square">
            <a:spAutoFit/>
          </a:bodyPr>
          <a:lstStyle/>
          <a:p>
            <a:pPr marL="342900" indent="-342900" algn="just">
              <a:buFont typeface="Arial" charset="0"/>
              <a:buChar char="•"/>
            </a:pPr>
            <a:r>
              <a:rPr lang="en-US" sz="2400" dirty="0">
                <a:latin typeface="Arial" charset="0"/>
              </a:rPr>
              <a:t>An unshakable belief in something without need for proof or evidence.</a:t>
            </a:r>
            <a:endParaRPr lang="en-US" sz="2400" dirty="0"/>
          </a:p>
        </p:txBody>
      </p:sp>
      <p:sp>
        <p:nvSpPr>
          <p:cNvPr id="26" name="Rectangle 25"/>
          <p:cNvSpPr/>
          <p:nvPr/>
        </p:nvSpPr>
        <p:spPr>
          <a:xfrm>
            <a:off x="3422556" y="1619685"/>
            <a:ext cx="4637808" cy="461665"/>
          </a:xfrm>
          <a:prstGeom prst="rect">
            <a:avLst/>
          </a:prstGeom>
        </p:spPr>
        <p:txBody>
          <a:bodyPr wrap="none">
            <a:spAutoFit/>
          </a:bodyPr>
          <a:lstStyle/>
          <a:p>
            <a:pPr marL="342900" indent="-342900">
              <a:buFont typeface="Arial" charset="0"/>
              <a:buChar char="•"/>
            </a:pPr>
            <a:r>
              <a:rPr lang="en-US" sz="2400" dirty="0">
                <a:solidFill>
                  <a:srgbClr val="444444"/>
                </a:solidFill>
                <a:latin typeface="Arial" charset="0"/>
                <a:ea typeface="Arial" charset="0"/>
                <a:cs typeface="Arial" charset="0"/>
              </a:rPr>
              <a:t>The state of being convinced. </a:t>
            </a:r>
            <a:endParaRPr lang="en-US" sz="2400" dirty="0">
              <a:latin typeface="Arial" charset="0"/>
              <a:ea typeface="Arial" charset="0"/>
              <a:cs typeface="Arial" charset="0"/>
            </a:endParaRPr>
          </a:p>
        </p:txBody>
      </p:sp>
      <p:sp>
        <p:nvSpPr>
          <p:cNvPr id="27" name="Rectangle 26"/>
          <p:cNvSpPr/>
          <p:nvPr/>
        </p:nvSpPr>
        <p:spPr>
          <a:xfrm>
            <a:off x="3422556" y="2167779"/>
            <a:ext cx="3747244" cy="461665"/>
          </a:xfrm>
          <a:prstGeom prst="rect">
            <a:avLst/>
          </a:prstGeom>
        </p:spPr>
        <p:txBody>
          <a:bodyPr wrap="none">
            <a:spAutoFit/>
          </a:bodyPr>
          <a:lstStyle/>
          <a:p>
            <a:pPr marL="342900" indent="-342900">
              <a:buFont typeface="Arial" charset="0"/>
              <a:buChar char="•"/>
            </a:pPr>
            <a:r>
              <a:rPr lang="en-US" sz="2400" dirty="0">
                <a:solidFill>
                  <a:srgbClr val="444444"/>
                </a:solidFill>
                <a:latin typeface="Arial" charset="0"/>
                <a:ea typeface="Arial" charset="0"/>
                <a:cs typeface="Arial" charset="0"/>
              </a:rPr>
              <a:t>A fixed or strong belief. </a:t>
            </a:r>
            <a:endParaRPr lang="en-US" sz="2400" dirty="0">
              <a:latin typeface="Arial" charset="0"/>
              <a:ea typeface="Arial" charset="0"/>
              <a:cs typeface="Arial" charset="0"/>
            </a:endParaRPr>
          </a:p>
        </p:txBody>
      </p:sp>
      <p:sp>
        <p:nvSpPr>
          <p:cNvPr id="28" name="Rectangle 27"/>
          <p:cNvSpPr/>
          <p:nvPr/>
        </p:nvSpPr>
        <p:spPr>
          <a:xfrm>
            <a:off x="2978782" y="1073972"/>
            <a:ext cx="3089307" cy="461665"/>
          </a:xfrm>
          <a:prstGeom prst="rect">
            <a:avLst/>
          </a:prstGeom>
        </p:spPr>
        <p:txBody>
          <a:bodyPr wrap="none">
            <a:spAutoFit/>
          </a:bodyPr>
          <a:lstStyle/>
          <a:p>
            <a:r>
              <a:rPr lang="en-US" sz="2400" b="1" dirty="0">
                <a:latin typeface="Arial" charset="0"/>
                <a:ea typeface="Arial" charset="0"/>
                <a:cs typeface="Arial" charset="0"/>
              </a:rPr>
              <a:t>Conviction Defined:</a:t>
            </a:r>
            <a:endParaRPr lang="en-US" sz="2400" dirty="0"/>
          </a:p>
        </p:txBody>
      </p:sp>
      <p:sp>
        <p:nvSpPr>
          <p:cNvPr id="29" name="Rectangle 28"/>
          <p:cNvSpPr/>
          <p:nvPr/>
        </p:nvSpPr>
        <p:spPr>
          <a:xfrm>
            <a:off x="521119" y="3940733"/>
            <a:ext cx="11336584" cy="830997"/>
          </a:xfrm>
          <a:prstGeom prst="rect">
            <a:avLst/>
          </a:prstGeom>
        </p:spPr>
        <p:txBody>
          <a:bodyPr wrap="square">
            <a:spAutoFit/>
          </a:bodyPr>
          <a:lstStyle/>
          <a:p>
            <a:pPr algn="ctr"/>
            <a:r>
              <a:rPr lang="en-US" sz="2400" b="1" dirty="0">
                <a:solidFill>
                  <a:srgbClr val="B34B2C"/>
                </a:solidFill>
                <a:latin typeface="Arial" charset="0"/>
                <a:ea typeface="Arial" charset="0"/>
                <a:cs typeface="Arial" charset="0"/>
              </a:rPr>
              <a:t>Hebrews 11:1 </a:t>
            </a:r>
            <a:r>
              <a:rPr lang="mr-IN" sz="2400" b="1" dirty="0">
                <a:solidFill>
                  <a:srgbClr val="B34B2C"/>
                </a:solidFill>
                <a:latin typeface="Arial" charset="0"/>
                <a:ea typeface="Arial" charset="0"/>
                <a:cs typeface="Arial" charset="0"/>
              </a:rPr>
              <a:t>–</a:t>
            </a:r>
            <a:r>
              <a:rPr lang="en-US" sz="2400" b="1" dirty="0">
                <a:solidFill>
                  <a:srgbClr val="B34B2C"/>
                </a:solidFill>
                <a:latin typeface="Arial" charset="0"/>
                <a:ea typeface="Arial" charset="0"/>
                <a:cs typeface="Arial" charset="0"/>
              </a:rPr>
              <a:t> NASB, ESV</a:t>
            </a:r>
            <a:endParaRPr lang="en-US" sz="2400" b="1" dirty="0">
              <a:solidFill>
                <a:srgbClr val="000000"/>
              </a:solidFill>
              <a:latin typeface="Arial" charset="0"/>
              <a:ea typeface="Arial" charset="0"/>
              <a:cs typeface="Arial" charset="0"/>
            </a:endParaRPr>
          </a:p>
          <a:p>
            <a:pPr algn="ctr"/>
            <a:r>
              <a:rPr lang="en-US" sz="2400" dirty="0">
                <a:solidFill>
                  <a:srgbClr val="000000"/>
                </a:solidFill>
                <a:latin typeface="Arial" charset="0"/>
                <a:ea typeface="Arial" charset="0"/>
                <a:cs typeface="Arial" charset="0"/>
              </a:rPr>
              <a:t>Now </a:t>
            </a:r>
            <a:r>
              <a:rPr lang="en-US" sz="2400" b="1" i="1" dirty="0">
                <a:solidFill>
                  <a:srgbClr val="0432FF"/>
                </a:solidFill>
                <a:latin typeface="Arial" charset="0"/>
                <a:ea typeface="Arial" charset="0"/>
                <a:cs typeface="Arial" charset="0"/>
              </a:rPr>
              <a:t>faith is </a:t>
            </a:r>
            <a:r>
              <a:rPr lang="en-US" sz="2400" dirty="0">
                <a:solidFill>
                  <a:srgbClr val="000000"/>
                </a:solidFill>
                <a:latin typeface="Arial" charset="0"/>
                <a:ea typeface="Arial" charset="0"/>
                <a:cs typeface="Arial" charset="0"/>
              </a:rPr>
              <a:t>the </a:t>
            </a:r>
            <a:r>
              <a:rPr lang="en-US" sz="2400" b="1" i="1" dirty="0">
                <a:solidFill>
                  <a:srgbClr val="0432FF"/>
                </a:solidFill>
                <a:latin typeface="Arial" charset="0"/>
                <a:ea typeface="Arial" charset="0"/>
                <a:cs typeface="Arial" charset="0"/>
              </a:rPr>
              <a:t>assurance</a:t>
            </a:r>
            <a:r>
              <a:rPr lang="en-US" sz="2400" dirty="0">
                <a:solidFill>
                  <a:srgbClr val="000000"/>
                </a:solidFill>
                <a:latin typeface="Arial" charset="0"/>
                <a:ea typeface="Arial" charset="0"/>
                <a:cs typeface="Arial" charset="0"/>
              </a:rPr>
              <a:t> of </a:t>
            </a:r>
            <a:r>
              <a:rPr lang="en-US" sz="2400" i="1" dirty="0">
                <a:solidFill>
                  <a:srgbClr val="000000"/>
                </a:solidFill>
                <a:latin typeface="Arial" charset="0"/>
                <a:ea typeface="Arial" charset="0"/>
                <a:cs typeface="Arial" charset="0"/>
              </a:rPr>
              <a:t>things </a:t>
            </a:r>
            <a:r>
              <a:rPr lang="en-US" sz="2400" dirty="0">
                <a:solidFill>
                  <a:srgbClr val="000000"/>
                </a:solidFill>
                <a:latin typeface="Arial" charset="0"/>
                <a:ea typeface="Arial" charset="0"/>
                <a:cs typeface="Arial" charset="0"/>
              </a:rPr>
              <a:t>hoped for, the </a:t>
            </a:r>
            <a:r>
              <a:rPr lang="en-US" sz="2400" b="1" dirty="0">
                <a:solidFill>
                  <a:srgbClr val="000000"/>
                </a:solidFill>
                <a:latin typeface="Arial" charset="0"/>
                <a:ea typeface="Arial" charset="0"/>
                <a:cs typeface="Arial" charset="0"/>
              </a:rPr>
              <a:t>conviction</a:t>
            </a:r>
            <a:r>
              <a:rPr lang="en-US" sz="2400" dirty="0">
                <a:solidFill>
                  <a:srgbClr val="000000"/>
                </a:solidFill>
                <a:latin typeface="Arial" charset="0"/>
                <a:ea typeface="Arial" charset="0"/>
                <a:cs typeface="Arial" charset="0"/>
              </a:rPr>
              <a:t> of things not seen.</a:t>
            </a:r>
            <a:endParaRPr lang="en-US" sz="2400" b="0" i="0" u="none" strike="noStrike" dirty="0">
              <a:solidFill>
                <a:srgbClr val="000000"/>
              </a:solidFill>
              <a:effectLst/>
              <a:latin typeface="Arial" charset="0"/>
              <a:ea typeface="Arial" charset="0"/>
              <a:cs typeface="Arial" charset="0"/>
            </a:endParaRPr>
          </a:p>
        </p:txBody>
      </p:sp>
      <p:grpSp>
        <p:nvGrpSpPr>
          <p:cNvPr id="34" name="Group 33"/>
          <p:cNvGrpSpPr/>
          <p:nvPr/>
        </p:nvGrpSpPr>
        <p:grpSpPr>
          <a:xfrm>
            <a:off x="521119" y="4987075"/>
            <a:ext cx="11002287" cy="1736964"/>
            <a:chOff x="521119" y="4987075"/>
            <a:chExt cx="11002287" cy="1736964"/>
          </a:xfrm>
        </p:grpSpPr>
        <p:sp>
          <p:nvSpPr>
            <p:cNvPr id="30" name="Rectangle 29"/>
            <p:cNvSpPr/>
            <p:nvPr/>
          </p:nvSpPr>
          <p:spPr>
            <a:xfrm>
              <a:off x="1185570" y="4987075"/>
              <a:ext cx="10337836" cy="461665"/>
            </a:xfrm>
            <a:prstGeom prst="rect">
              <a:avLst/>
            </a:prstGeom>
          </p:spPr>
          <p:txBody>
            <a:bodyPr wrap="square">
              <a:spAutoFit/>
            </a:bodyPr>
            <a:lstStyle/>
            <a:p>
              <a:r>
                <a:rPr lang="en-US" sz="2000" dirty="0">
                  <a:solidFill>
                    <a:srgbClr val="000000"/>
                  </a:solidFill>
                  <a:latin typeface="Arial" charset="0"/>
                  <a:ea typeface="Arial" charset="0"/>
                  <a:cs typeface="Arial" charset="0"/>
                </a:rPr>
                <a:t>Now </a:t>
              </a:r>
              <a:r>
                <a:rPr lang="en-US" sz="2000" b="1" dirty="0">
                  <a:solidFill>
                    <a:srgbClr val="0432FF"/>
                  </a:solidFill>
                  <a:latin typeface="Arial" charset="0"/>
                  <a:ea typeface="Arial" charset="0"/>
                  <a:cs typeface="Arial" charset="0"/>
                </a:rPr>
                <a:t>faith is </a:t>
              </a:r>
              <a:r>
                <a:rPr lang="en-US" sz="2000" dirty="0">
                  <a:solidFill>
                    <a:srgbClr val="000000"/>
                  </a:solidFill>
                  <a:latin typeface="Arial" charset="0"/>
                  <a:ea typeface="Arial" charset="0"/>
                  <a:cs typeface="Arial" charset="0"/>
                </a:rPr>
                <a:t>the </a:t>
              </a:r>
              <a:r>
                <a:rPr lang="en-US" sz="2000" b="1" dirty="0">
                  <a:solidFill>
                    <a:srgbClr val="0432FF"/>
                  </a:solidFill>
                  <a:latin typeface="Arial" charset="0"/>
                  <a:ea typeface="Arial" charset="0"/>
                  <a:cs typeface="Arial" charset="0"/>
                </a:rPr>
                <a:t>substance</a:t>
              </a:r>
              <a:r>
                <a:rPr lang="en-US" sz="2000" dirty="0">
                  <a:solidFill>
                    <a:srgbClr val="000000"/>
                  </a:solidFill>
                  <a:latin typeface="Arial" charset="0"/>
                  <a:ea typeface="Arial" charset="0"/>
                  <a:cs typeface="Arial" charset="0"/>
                </a:rPr>
                <a:t> of things hoped for, the </a:t>
              </a:r>
              <a:r>
                <a:rPr lang="en-US" sz="2400" b="1" dirty="0">
                  <a:solidFill>
                    <a:srgbClr val="000000"/>
                  </a:solidFill>
                  <a:latin typeface="Arial" charset="0"/>
                  <a:ea typeface="Arial" charset="0"/>
                  <a:cs typeface="Arial" charset="0"/>
                </a:rPr>
                <a:t>evidence </a:t>
              </a:r>
              <a:r>
                <a:rPr lang="en-US" sz="2000" dirty="0">
                  <a:solidFill>
                    <a:srgbClr val="000000"/>
                  </a:solidFill>
                  <a:latin typeface="Arial" charset="0"/>
                  <a:ea typeface="Arial" charset="0"/>
                  <a:cs typeface="Arial" charset="0"/>
                </a:rPr>
                <a:t>of things not seen.  </a:t>
              </a:r>
              <a:r>
                <a:rPr lang="en-US" sz="2000" b="1" dirty="0">
                  <a:solidFill>
                    <a:srgbClr val="FF0000"/>
                  </a:solidFill>
                  <a:latin typeface="Arial" charset="0"/>
                  <a:ea typeface="Arial" charset="0"/>
                  <a:cs typeface="Arial" charset="0"/>
                </a:rPr>
                <a:t>NKJV</a:t>
              </a:r>
            </a:p>
          </p:txBody>
        </p:sp>
        <p:sp>
          <p:nvSpPr>
            <p:cNvPr id="31" name="Rectangle 30"/>
            <p:cNvSpPr/>
            <p:nvPr/>
          </p:nvSpPr>
          <p:spPr>
            <a:xfrm>
              <a:off x="1081532" y="5674950"/>
              <a:ext cx="9606133" cy="461665"/>
            </a:xfrm>
            <a:prstGeom prst="rect">
              <a:avLst/>
            </a:prstGeom>
          </p:spPr>
          <p:txBody>
            <a:bodyPr wrap="square">
              <a:spAutoFit/>
            </a:bodyPr>
            <a:lstStyle/>
            <a:p>
              <a:r>
                <a:rPr lang="en-US" sz="2000" dirty="0">
                  <a:solidFill>
                    <a:srgbClr val="000000"/>
                  </a:solidFill>
                  <a:latin typeface="Arial" charset="0"/>
                  <a:ea typeface="Arial" charset="0"/>
                  <a:cs typeface="Arial" charset="0"/>
                </a:rPr>
                <a:t>Now </a:t>
              </a:r>
              <a:r>
                <a:rPr lang="en-US" sz="2000" b="1" i="1" dirty="0">
                  <a:solidFill>
                    <a:srgbClr val="0432FF"/>
                  </a:solidFill>
                  <a:latin typeface="Arial" charset="0"/>
                  <a:ea typeface="Arial" charset="0"/>
                  <a:cs typeface="Arial" charset="0"/>
                </a:rPr>
                <a:t>faith is </a:t>
              </a:r>
              <a:r>
                <a:rPr lang="en-US" sz="2000" dirty="0">
                  <a:solidFill>
                    <a:srgbClr val="000000"/>
                  </a:solidFill>
                  <a:latin typeface="Arial" charset="0"/>
                  <a:ea typeface="Arial" charset="0"/>
                  <a:cs typeface="Arial" charset="0"/>
                </a:rPr>
                <a:t>the </a:t>
              </a:r>
              <a:r>
                <a:rPr lang="en-US" sz="2000" b="1" i="1" dirty="0">
                  <a:solidFill>
                    <a:srgbClr val="0432FF"/>
                  </a:solidFill>
                  <a:latin typeface="Arial" charset="0"/>
                  <a:ea typeface="Arial" charset="0"/>
                  <a:cs typeface="Arial" charset="0"/>
                </a:rPr>
                <a:t>reality</a:t>
              </a:r>
              <a:r>
                <a:rPr lang="en-US" sz="2000" dirty="0">
                  <a:solidFill>
                    <a:srgbClr val="000000"/>
                  </a:solidFill>
                  <a:latin typeface="Arial" charset="0"/>
                  <a:ea typeface="Arial" charset="0"/>
                  <a:cs typeface="Arial" charset="0"/>
                </a:rPr>
                <a:t> of what is hoped for, the </a:t>
              </a:r>
              <a:r>
                <a:rPr lang="en-US" sz="2400" b="1" dirty="0">
                  <a:solidFill>
                    <a:srgbClr val="000000"/>
                  </a:solidFill>
                  <a:latin typeface="Arial" charset="0"/>
                  <a:ea typeface="Arial" charset="0"/>
                  <a:cs typeface="Arial" charset="0"/>
                </a:rPr>
                <a:t>proof</a:t>
              </a:r>
              <a:r>
                <a:rPr lang="en-US" sz="2000" dirty="0">
                  <a:solidFill>
                    <a:srgbClr val="000000"/>
                  </a:solidFill>
                  <a:latin typeface="Arial" charset="0"/>
                  <a:ea typeface="Arial" charset="0"/>
                  <a:cs typeface="Arial" charset="0"/>
                </a:rPr>
                <a:t> of what is not seen.  </a:t>
              </a:r>
              <a:r>
                <a:rPr lang="en-US" sz="2000" b="1" dirty="0">
                  <a:solidFill>
                    <a:srgbClr val="FF0000"/>
                  </a:solidFill>
                  <a:latin typeface="Arial" charset="0"/>
                  <a:ea typeface="Arial" charset="0"/>
                  <a:cs typeface="Arial" charset="0"/>
                </a:rPr>
                <a:t>HCSB</a:t>
              </a:r>
              <a:r>
                <a:rPr lang="en-US" sz="2000" dirty="0">
                  <a:solidFill>
                    <a:srgbClr val="000000"/>
                  </a:solidFill>
                  <a:latin typeface="Arial" charset="0"/>
                  <a:ea typeface="Arial" charset="0"/>
                  <a:cs typeface="Arial" charset="0"/>
                </a:rPr>
                <a:t> </a:t>
              </a:r>
              <a:endParaRPr lang="en-US" sz="2000" dirty="0">
                <a:latin typeface="Arial" charset="0"/>
                <a:ea typeface="Arial" charset="0"/>
                <a:cs typeface="Arial" charset="0"/>
              </a:endParaRPr>
            </a:p>
          </p:txBody>
        </p:sp>
        <p:sp>
          <p:nvSpPr>
            <p:cNvPr id="33" name="Rectangle 32"/>
            <p:cNvSpPr/>
            <p:nvPr/>
          </p:nvSpPr>
          <p:spPr>
            <a:xfrm>
              <a:off x="521119" y="6262374"/>
              <a:ext cx="10963258" cy="461665"/>
            </a:xfrm>
            <a:prstGeom prst="rect">
              <a:avLst/>
            </a:prstGeom>
          </p:spPr>
          <p:txBody>
            <a:bodyPr wrap="none">
              <a:spAutoFit/>
            </a:bodyPr>
            <a:lstStyle/>
            <a:p>
              <a:r>
                <a:rPr lang="en-US" sz="2000" dirty="0">
                  <a:latin typeface="Arial" charset="0"/>
                  <a:ea typeface="Arial" charset="0"/>
                  <a:cs typeface="Arial" charset="0"/>
                </a:rPr>
                <a:t>Now </a:t>
              </a:r>
              <a:r>
                <a:rPr lang="en-US" sz="2000" b="1" i="1" dirty="0">
                  <a:solidFill>
                    <a:srgbClr val="0432FF"/>
                  </a:solidFill>
                  <a:latin typeface="Arial" charset="0"/>
                  <a:ea typeface="Arial" charset="0"/>
                  <a:cs typeface="Arial" charset="0"/>
                </a:rPr>
                <a:t>faith is confidence </a:t>
              </a:r>
              <a:r>
                <a:rPr lang="en-US" sz="2000" dirty="0">
                  <a:latin typeface="Arial" charset="0"/>
                  <a:ea typeface="Arial" charset="0"/>
                  <a:cs typeface="Arial" charset="0"/>
                </a:rPr>
                <a:t>in what we hope for and </a:t>
              </a:r>
              <a:r>
                <a:rPr lang="en-US" sz="2400" b="1" dirty="0">
                  <a:latin typeface="Arial" charset="0"/>
                  <a:ea typeface="Arial" charset="0"/>
                  <a:cs typeface="Arial" charset="0"/>
                </a:rPr>
                <a:t>assurance</a:t>
              </a:r>
              <a:r>
                <a:rPr lang="en-US" sz="2000" dirty="0">
                  <a:latin typeface="Arial" charset="0"/>
                  <a:ea typeface="Arial" charset="0"/>
                  <a:cs typeface="Arial" charset="0"/>
                </a:rPr>
                <a:t> about what we do not see.</a:t>
              </a:r>
              <a:r>
                <a:rPr lang="en-US" sz="2000" dirty="0">
                  <a:solidFill>
                    <a:srgbClr val="000000"/>
                  </a:solidFill>
                  <a:latin typeface="Arial" charset="0"/>
                  <a:ea typeface="Arial" charset="0"/>
                  <a:cs typeface="Arial" charset="0"/>
                </a:rPr>
                <a:t> </a:t>
              </a:r>
              <a:r>
                <a:rPr lang="en-US" sz="2000" b="1" dirty="0">
                  <a:solidFill>
                    <a:srgbClr val="FF0000"/>
                  </a:solidFill>
                  <a:latin typeface="Arial" charset="0"/>
                  <a:ea typeface="Arial" charset="0"/>
                  <a:cs typeface="Arial" charset="0"/>
                </a:rPr>
                <a:t>NIV</a:t>
              </a:r>
            </a:p>
          </p:txBody>
        </p:sp>
      </p:grpSp>
    </p:spTree>
    <p:extLst>
      <p:ext uri="{BB962C8B-B14F-4D97-AF65-F5344CB8AC3E}">
        <p14:creationId xmlns:p14="http://schemas.microsoft.com/office/powerpoint/2010/main" val="917721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dissolv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dissolv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dissolv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dissolve">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dissolve">
                                      <p:cBhvr>
                                        <p:cTn id="3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oto of Michael Horto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746118" cy="28120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126656" y="832888"/>
            <a:ext cx="8249265" cy="1384995"/>
          </a:xfrm>
          <a:prstGeom prst="rect">
            <a:avLst/>
          </a:prstGeom>
        </p:spPr>
        <p:txBody>
          <a:bodyPr wrap="square">
            <a:spAutoFit/>
          </a:bodyPr>
          <a:lstStyle/>
          <a:p>
            <a:pPr algn="just"/>
            <a:r>
              <a:rPr lang="en-US" sz="2800" dirty="0">
                <a:solidFill>
                  <a:srgbClr val="292B2C"/>
                </a:solidFill>
                <a:latin typeface="Arial" charset="0"/>
                <a:ea typeface="Arial" charset="0"/>
                <a:cs typeface="Arial" charset="0"/>
              </a:rPr>
              <a:t>Michael Horton is the professor of apologetics and systematic theology at Westminster Seminary in Escondido, California. </a:t>
            </a:r>
            <a:endParaRPr lang="en-US" sz="2800" dirty="0"/>
          </a:p>
        </p:txBody>
      </p:sp>
      <p:sp>
        <p:nvSpPr>
          <p:cNvPr id="5" name="TextBox 4"/>
          <p:cNvSpPr txBox="1"/>
          <p:nvPr/>
        </p:nvSpPr>
        <p:spPr>
          <a:xfrm>
            <a:off x="1373059" y="4513007"/>
            <a:ext cx="9816533" cy="523220"/>
          </a:xfrm>
          <a:prstGeom prst="rect">
            <a:avLst/>
          </a:prstGeom>
          <a:noFill/>
        </p:spPr>
        <p:txBody>
          <a:bodyPr wrap="none" rtlCol="0">
            <a:spAutoFit/>
          </a:bodyPr>
          <a:lstStyle/>
          <a:p>
            <a:r>
              <a:rPr lang="en-US" sz="2800" b="1" dirty="0">
                <a:latin typeface="Arial" charset="0"/>
                <a:ea typeface="Arial" charset="0"/>
                <a:cs typeface="Arial" charset="0"/>
              </a:rPr>
              <a:t>How To Engage The Culture Without Losing The Gospel </a:t>
            </a:r>
          </a:p>
        </p:txBody>
      </p:sp>
      <p:sp>
        <p:nvSpPr>
          <p:cNvPr id="6" name="Rectangle 5"/>
          <p:cNvSpPr/>
          <p:nvPr/>
        </p:nvSpPr>
        <p:spPr>
          <a:xfrm>
            <a:off x="3723452" y="2812025"/>
            <a:ext cx="6384109" cy="954107"/>
          </a:xfrm>
          <a:prstGeom prst="rect">
            <a:avLst/>
          </a:prstGeom>
        </p:spPr>
        <p:txBody>
          <a:bodyPr wrap="square">
            <a:spAutoFit/>
          </a:bodyPr>
          <a:lstStyle/>
          <a:p>
            <a:pPr algn="just"/>
            <a:r>
              <a:rPr lang="en-US" sz="2800" dirty="0">
                <a:solidFill>
                  <a:srgbClr val="292B2C"/>
                </a:solidFill>
                <a:latin typeface="Arial" charset="0"/>
                <a:ea typeface="Arial" charset="0"/>
                <a:cs typeface="Arial" charset="0"/>
              </a:rPr>
              <a:t>Wrote an article in December 2017 that really got my attention</a:t>
            </a:r>
            <a:r>
              <a:rPr lang="en-US" sz="2800">
                <a:solidFill>
                  <a:srgbClr val="292B2C"/>
                </a:solidFill>
                <a:latin typeface="Arial" charset="0"/>
                <a:ea typeface="Arial" charset="0"/>
                <a:cs typeface="Arial" charset="0"/>
              </a:rPr>
              <a:t>.  </a:t>
            </a:r>
            <a:endParaRPr lang="en-US" sz="2800" dirty="0"/>
          </a:p>
        </p:txBody>
      </p:sp>
    </p:spTree>
    <p:extLst>
      <p:ext uri="{BB962C8B-B14F-4D97-AF65-F5344CB8AC3E}">
        <p14:creationId xmlns:p14="http://schemas.microsoft.com/office/powerpoint/2010/main" val="20230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03" y="210026"/>
            <a:ext cx="10055958" cy="523220"/>
          </a:xfrm>
          <a:prstGeom prst="rect">
            <a:avLst/>
          </a:prstGeom>
        </p:spPr>
        <p:txBody>
          <a:bodyPr wrap="none">
            <a:spAutoFit/>
          </a:bodyPr>
          <a:lstStyle/>
          <a:p>
            <a:r>
              <a:rPr lang="en-US" sz="2800" b="1">
                <a:solidFill>
                  <a:srgbClr val="292B2C"/>
                </a:solidFill>
                <a:latin typeface="Arial" charset="0"/>
                <a:ea typeface="Arial" charset="0"/>
                <a:cs typeface="Arial" charset="0"/>
              </a:rPr>
              <a:t>What are the biggest challenges facing the church today?</a:t>
            </a:r>
            <a:endParaRPr lang="en-US" sz="2800" b="1" i="0" u="none" strike="noStrike">
              <a:solidFill>
                <a:srgbClr val="292B2C"/>
              </a:solidFill>
              <a:effectLst/>
              <a:latin typeface="Arial" charset="0"/>
              <a:ea typeface="Arial" charset="0"/>
              <a:cs typeface="Arial" charset="0"/>
            </a:endParaRPr>
          </a:p>
        </p:txBody>
      </p:sp>
      <p:sp>
        <p:nvSpPr>
          <p:cNvPr id="3" name="Rectangle 2"/>
          <p:cNvSpPr/>
          <p:nvPr/>
        </p:nvSpPr>
        <p:spPr>
          <a:xfrm>
            <a:off x="1229032" y="5474402"/>
            <a:ext cx="8790039" cy="1200329"/>
          </a:xfrm>
          <a:prstGeom prst="rect">
            <a:avLst/>
          </a:prstGeom>
        </p:spPr>
        <p:txBody>
          <a:bodyPr wrap="square">
            <a:spAutoFit/>
          </a:bodyPr>
          <a:lstStyle/>
          <a:p>
            <a:pPr marL="342900" indent="-342900" algn="just">
              <a:buFont typeface="Arial" charset="0"/>
              <a:buChar char="•"/>
            </a:pPr>
            <a:r>
              <a:rPr lang="en-US" sz="2400" dirty="0">
                <a:solidFill>
                  <a:srgbClr val="292B2C"/>
                </a:solidFill>
                <a:latin typeface="Arial" charset="0"/>
                <a:ea typeface="Arial" charset="0"/>
                <a:cs typeface="Arial" charset="0"/>
              </a:rPr>
              <a:t>The gospel got us started and now it’s all about us. We have subordinated the gospel to supposedly more relevant and interesting agendas.  (cf. </a:t>
            </a:r>
            <a:r>
              <a:rPr lang="en-US" sz="2400" b="1" dirty="0">
                <a:solidFill>
                  <a:srgbClr val="FF0000"/>
                </a:solidFill>
                <a:latin typeface="Arial" charset="0"/>
                <a:ea typeface="Arial" charset="0"/>
                <a:cs typeface="Arial" charset="0"/>
              </a:rPr>
              <a:t>Galatians 3:3</a:t>
            </a:r>
            <a:r>
              <a:rPr lang="en-US" sz="2400" dirty="0">
                <a:solidFill>
                  <a:srgbClr val="292B2C"/>
                </a:solidFill>
                <a:latin typeface="Arial" charset="0"/>
                <a:ea typeface="Arial" charset="0"/>
                <a:cs typeface="Arial" charset="0"/>
              </a:rPr>
              <a:t>).</a:t>
            </a:r>
            <a:endParaRPr lang="en-US" sz="2400" dirty="0">
              <a:latin typeface="Arial" charset="0"/>
              <a:ea typeface="Arial" charset="0"/>
              <a:cs typeface="Arial" charset="0"/>
            </a:endParaRPr>
          </a:p>
        </p:txBody>
      </p:sp>
      <p:sp>
        <p:nvSpPr>
          <p:cNvPr id="4" name="Rectangle 3"/>
          <p:cNvSpPr/>
          <p:nvPr/>
        </p:nvSpPr>
        <p:spPr>
          <a:xfrm>
            <a:off x="1229033" y="1067436"/>
            <a:ext cx="8583562" cy="830997"/>
          </a:xfrm>
          <a:prstGeom prst="rect">
            <a:avLst/>
          </a:prstGeom>
        </p:spPr>
        <p:txBody>
          <a:bodyPr wrap="square">
            <a:spAutoFit/>
          </a:bodyPr>
          <a:lstStyle/>
          <a:p>
            <a:pPr marL="342900" indent="-342900" algn="just">
              <a:buFont typeface="Arial" charset="0"/>
              <a:buChar char="•"/>
            </a:pPr>
            <a:r>
              <a:rPr lang="en-US" sz="2400" dirty="0">
                <a:solidFill>
                  <a:srgbClr val="292B2C"/>
                </a:solidFill>
                <a:latin typeface="Arial" charset="0"/>
                <a:ea typeface="Arial" charset="0"/>
                <a:cs typeface="Arial" charset="0"/>
              </a:rPr>
              <a:t>The greatest challenge always facing the church is whether we will preach the gospel.    cf. </a:t>
            </a:r>
            <a:r>
              <a:rPr lang="en-US" sz="2400" b="1" dirty="0">
                <a:solidFill>
                  <a:srgbClr val="FF0000"/>
                </a:solidFill>
                <a:latin typeface="Arial" charset="0"/>
                <a:ea typeface="Arial" charset="0"/>
                <a:cs typeface="Arial" charset="0"/>
              </a:rPr>
              <a:t>Ephesians 3:10</a:t>
            </a:r>
            <a:endParaRPr lang="en-US" sz="2400" b="1" dirty="0">
              <a:solidFill>
                <a:srgbClr val="FF0000"/>
              </a:solidFill>
            </a:endParaRPr>
          </a:p>
        </p:txBody>
      </p:sp>
      <p:sp>
        <p:nvSpPr>
          <p:cNvPr id="5" name="Rectangle 4"/>
          <p:cNvSpPr/>
          <p:nvPr/>
        </p:nvSpPr>
        <p:spPr>
          <a:xfrm>
            <a:off x="1229032" y="2148029"/>
            <a:ext cx="8436078" cy="830997"/>
          </a:xfrm>
          <a:prstGeom prst="rect">
            <a:avLst/>
          </a:prstGeom>
        </p:spPr>
        <p:txBody>
          <a:bodyPr wrap="square">
            <a:spAutoFit/>
          </a:bodyPr>
          <a:lstStyle/>
          <a:p>
            <a:pPr marL="342900" indent="-342900" algn="just">
              <a:buFont typeface="Arial" charset="0"/>
              <a:buChar char="•"/>
            </a:pPr>
            <a:r>
              <a:rPr lang="en-US" sz="2400" dirty="0">
                <a:solidFill>
                  <a:srgbClr val="292B2C"/>
                </a:solidFill>
                <a:latin typeface="Arial" charset="0"/>
                <a:ea typeface="Arial" charset="0"/>
                <a:cs typeface="Arial" charset="0"/>
              </a:rPr>
              <a:t>Whether we think the gospel is still the power of God unto salvation.    cf. </a:t>
            </a:r>
            <a:r>
              <a:rPr lang="en-US" sz="2400" b="1" dirty="0">
                <a:solidFill>
                  <a:srgbClr val="FF0000"/>
                </a:solidFill>
                <a:latin typeface="Arial" charset="0"/>
                <a:ea typeface="Arial" charset="0"/>
                <a:cs typeface="Arial" charset="0"/>
              </a:rPr>
              <a:t>Romans 1:16</a:t>
            </a:r>
            <a:endParaRPr lang="en-US" sz="2400" b="1" dirty="0">
              <a:solidFill>
                <a:srgbClr val="FF0000"/>
              </a:solidFill>
            </a:endParaRPr>
          </a:p>
        </p:txBody>
      </p:sp>
      <p:sp>
        <p:nvSpPr>
          <p:cNvPr id="6" name="Rectangle 5"/>
          <p:cNvSpPr/>
          <p:nvPr/>
        </p:nvSpPr>
        <p:spPr>
          <a:xfrm>
            <a:off x="1229032" y="3228622"/>
            <a:ext cx="8436078" cy="830997"/>
          </a:xfrm>
          <a:prstGeom prst="rect">
            <a:avLst/>
          </a:prstGeom>
        </p:spPr>
        <p:txBody>
          <a:bodyPr wrap="square">
            <a:spAutoFit/>
          </a:bodyPr>
          <a:lstStyle/>
          <a:p>
            <a:pPr marL="342900" indent="-342900" algn="just">
              <a:buFont typeface="Arial" charset="0"/>
              <a:buChar char="•"/>
            </a:pPr>
            <a:r>
              <a:rPr lang="en-US" sz="2400" dirty="0">
                <a:solidFill>
                  <a:srgbClr val="292B2C"/>
                </a:solidFill>
                <a:latin typeface="Arial" charset="0"/>
                <a:ea typeface="Arial" charset="0"/>
                <a:cs typeface="Arial" charset="0"/>
              </a:rPr>
              <a:t>Corrupt minds have essentially reinvented the gospel to be basically decent people.    cf. </a:t>
            </a:r>
            <a:r>
              <a:rPr lang="en-US" sz="2400" b="1" dirty="0">
                <a:solidFill>
                  <a:srgbClr val="FF0000"/>
                </a:solidFill>
                <a:latin typeface="Arial" charset="0"/>
                <a:ea typeface="Arial" charset="0"/>
                <a:cs typeface="Arial" charset="0"/>
              </a:rPr>
              <a:t>Galatians 1:6-10</a:t>
            </a:r>
            <a:endParaRPr lang="en-US" sz="2400" b="1" dirty="0">
              <a:solidFill>
                <a:srgbClr val="FF0000"/>
              </a:solidFill>
            </a:endParaRPr>
          </a:p>
        </p:txBody>
      </p:sp>
      <p:sp>
        <p:nvSpPr>
          <p:cNvPr id="7" name="Rectangle 6"/>
          <p:cNvSpPr/>
          <p:nvPr/>
        </p:nvSpPr>
        <p:spPr>
          <a:xfrm>
            <a:off x="1229032" y="4393809"/>
            <a:ext cx="8790039" cy="830997"/>
          </a:xfrm>
          <a:prstGeom prst="rect">
            <a:avLst/>
          </a:prstGeom>
        </p:spPr>
        <p:txBody>
          <a:bodyPr wrap="square">
            <a:spAutoFit/>
          </a:bodyPr>
          <a:lstStyle/>
          <a:p>
            <a:pPr marL="342900" indent="-342900" algn="just">
              <a:buFont typeface="Arial" charset="0"/>
              <a:buChar char="•"/>
            </a:pPr>
            <a:r>
              <a:rPr lang="en-US" sz="2400" dirty="0">
                <a:solidFill>
                  <a:srgbClr val="292B2C"/>
                </a:solidFill>
                <a:latin typeface="Arial" charset="0"/>
                <a:ea typeface="Arial" charset="0"/>
                <a:cs typeface="Arial" charset="0"/>
              </a:rPr>
              <a:t>Christians need to become Christians, not just pass a course on  the ABC’s of the faith. cf.  </a:t>
            </a:r>
            <a:r>
              <a:rPr lang="en-US" sz="2400" b="1" dirty="0">
                <a:solidFill>
                  <a:srgbClr val="FF0000"/>
                </a:solidFill>
                <a:latin typeface="Arial" charset="0"/>
                <a:ea typeface="Arial" charset="0"/>
                <a:cs typeface="Arial" charset="0"/>
              </a:rPr>
              <a:t>Hebrews 6:1-2</a:t>
            </a:r>
            <a:endParaRPr lang="en-US" sz="2400" b="1" dirty="0">
              <a:solidFill>
                <a:srgbClr val="FF0000"/>
              </a:solidFill>
            </a:endParaRPr>
          </a:p>
        </p:txBody>
      </p:sp>
    </p:spTree>
    <p:extLst>
      <p:ext uri="{BB962C8B-B14F-4D97-AF65-F5344CB8AC3E}">
        <p14:creationId xmlns:p14="http://schemas.microsoft.com/office/powerpoint/2010/main" val="157635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dissolv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20877" y="322301"/>
            <a:ext cx="10087897" cy="830997"/>
          </a:xfrm>
          <a:prstGeom prst="rect">
            <a:avLst/>
          </a:prstGeom>
        </p:spPr>
        <p:txBody>
          <a:bodyPr wrap="square">
            <a:spAutoFit/>
          </a:bodyPr>
          <a:lstStyle/>
          <a:p>
            <a:pPr marL="342900" indent="-342900" algn="just">
              <a:buFont typeface="Arial" charset="0"/>
              <a:buChar char="•"/>
            </a:pPr>
            <a:r>
              <a:rPr lang="en-US" sz="2400" dirty="0">
                <a:solidFill>
                  <a:srgbClr val="292B2C"/>
                </a:solidFill>
                <a:latin typeface="Arial" charset="0"/>
                <a:ea typeface="Arial" charset="0"/>
                <a:cs typeface="Arial" charset="0"/>
              </a:rPr>
              <a:t>By not thinking about it, we slowly assimilate the gospel to cultural habits of thought.  (e.g. It's the frog in the kettle) cf. </a:t>
            </a:r>
            <a:r>
              <a:rPr lang="en-US" sz="2400" b="1" dirty="0">
                <a:solidFill>
                  <a:srgbClr val="FF0000"/>
                </a:solidFill>
                <a:latin typeface="Arial" charset="0"/>
                <a:ea typeface="Arial" charset="0"/>
                <a:cs typeface="Arial" charset="0"/>
              </a:rPr>
              <a:t>2 Corinthians 11:4</a:t>
            </a:r>
            <a:endParaRPr lang="en-US" sz="2400" dirty="0">
              <a:latin typeface="Arial" charset="0"/>
              <a:ea typeface="Arial" charset="0"/>
              <a:cs typeface="Arial" charset="0"/>
            </a:endParaRPr>
          </a:p>
        </p:txBody>
      </p:sp>
      <p:sp>
        <p:nvSpPr>
          <p:cNvPr id="5" name="Rectangle 4"/>
          <p:cNvSpPr/>
          <p:nvPr/>
        </p:nvSpPr>
        <p:spPr>
          <a:xfrm>
            <a:off x="1032386" y="3084059"/>
            <a:ext cx="9704440" cy="1200329"/>
          </a:xfrm>
          <a:prstGeom prst="rect">
            <a:avLst/>
          </a:prstGeom>
        </p:spPr>
        <p:txBody>
          <a:bodyPr wrap="square">
            <a:spAutoFit/>
          </a:bodyPr>
          <a:lstStyle/>
          <a:p>
            <a:pPr marL="342900" indent="-342900" algn="just">
              <a:buFont typeface="Arial" charset="0"/>
              <a:buChar char="•"/>
            </a:pPr>
            <a:r>
              <a:rPr lang="en-US" sz="2400" dirty="0">
                <a:solidFill>
                  <a:srgbClr val="292B2C"/>
                </a:solidFill>
                <a:latin typeface="Arial" charset="0"/>
                <a:ea typeface="Arial" charset="0"/>
                <a:cs typeface="Arial" charset="0"/>
              </a:rPr>
              <a:t>It’s very hard in this culture to get people to take seriously the fact that a God outside of us is going to judge us one day and there is no hope outside of Christ’s righteousness. cf. </a:t>
            </a:r>
            <a:r>
              <a:rPr lang="en-US" sz="2400" b="1" dirty="0">
                <a:solidFill>
                  <a:srgbClr val="FF0000"/>
                </a:solidFill>
                <a:latin typeface="Arial" charset="0"/>
                <a:ea typeface="Arial" charset="0"/>
                <a:cs typeface="Arial" charset="0"/>
              </a:rPr>
              <a:t>Acts 17:30-31</a:t>
            </a:r>
            <a:endParaRPr lang="en-US" sz="2400" b="1" dirty="0">
              <a:solidFill>
                <a:srgbClr val="FF0000"/>
              </a:solidFill>
            </a:endParaRPr>
          </a:p>
        </p:txBody>
      </p:sp>
      <p:sp>
        <p:nvSpPr>
          <p:cNvPr id="6" name="Rectangle 5"/>
          <p:cNvSpPr/>
          <p:nvPr/>
        </p:nvSpPr>
        <p:spPr>
          <a:xfrm>
            <a:off x="1120877" y="1518514"/>
            <a:ext cx="9389808" cy="1200329"/>
          </a:xfrm>
          <a:prstGeom prst="rect">
            <a:avLst/>
          </a:prstGeom>
        </p:spPr>
        <p:txBody>
          <a:bodyPr wrap="square">
            <a:spAutoFit/>
          </a:bodyPr>
          <a:lstStyle/>
          <a:p>
            <a:pPr marL="342900" indent="-342900" algn="just">
              <a:buFont typeface="Arial" charset="0"/>
              <a:buChar char="•"/>
            </a:pPr>
            <a:r>
              <a:rPr lang="en-US" sz="2400" dirty="0">
                <a:solidFill>
                  <a:srgbClr val="292B2C"/>
                </a:solidFill>
                <a:latin typeface="Arial" charset="0"/>
                <a:ea typeface="Arial" charset="0"/>
                <a:cs typeface="Arial" charset="0"/>
              </a:rPr>
              <a:t>In a highly therapeutic society, we say the words “sin” and “salvation,” but we mean (or people hear us saying) “dysfunction” and “recovery.”   cf. </a:t>
            </a:r>
            <a:r>
              <a:rPr lang="en-US" sz="2400" b="1" dirty="0">
                <a:solidFill>
                  <a:srgbClr val="FF0000"/>
                </a:solidFill>
                <a:latin typeface="Arial" charset="0"/>
                <a:ea typeface="Arial" charset="0"/>
                <a:cs typeface="Arial" charset="0"/>
              </a:rPr>
              <a:t>Colossians 2:8</a:t>
            </a:r>
            <a:endParaRPr lang="en-US" sz="2400" b="1" dirty="0">
              <a:solidFill>
                <a:srgbClr val="FF0000"/>
              </a:solidFill>
            </a:endParaRPr>
          </a:p>
        </p:txBody>
      </p:sp>
      <p:sp>
        <p:nvSpPr>
          <p:cNvPr id="7" name="Rectangle 6"/>
          <p:cNvSpPr/>
          <p:nvPr/>
        </p:nvSpPr>
        <p:spPr>
          <a:xfrm>
            <a:off x="1032386" y="4649604"/>
            <a:ext cx="9261988" cy="1200329"/>
          </a:xfrm>
          <a:prstGeom prst="rect">
            <a:avLst/>
          </a:prstGeom>
        </p:spPr>
        <p:txBody>
          <a:bodyPr wrap="square">
            <a:spAutoFit/>
          </a:bodyPr>
          <a:lstStyle/>
          <a:p>
            <a:pPr marL="342900" indent="-342900" algn="just">
              <a:buFont typeface="Arial" charset="0"/>
              <a:buChar char="•"/>
            </a:pPr>
            <a:r>
              <a:rPr lang="en-US" sz="2400" dirty="0">
                <a:solidFill>
                  <a:srgbClr val="292B2C"/>
                </a:solidFill>
                <a:latin typeface="Arial" charset="0"/>
                <a:ea typeface="Arial" charset="0"/>
                <a:cs typeface="Arial" charset="0"/>
              </a:rPr>
              <a:t>People think religion is about inner empowerment for their own life projects.  Many people today have a supporting role for God in their life. cf. </a:t>
            </a:r>
            <a:r>
              <a:rPr lang="en-US" sz="2400" b="1" dirty="0">
                <a:solidFill>
                  <a:srgbClr val="FF0000"/>
                </a:solidFill>
                <a:latin typeface="Arial" charset="0"/>
                <a:ea typeface="Arial" charset="0"/>
                <a:cs typeface="Arial" charset="0"/>
              </a:rPr>
              <a:t>2 Peter 3:16-17</a:t>
            </a:r>
            <a:endParaRPr lang="en-US" sz="2400" dirty="0">
              <a:latin typeface="Arial" charset="0"/>
              <a:ea typeface="Arial" charset="0"/>
              <a:cs typeface="Arial" charset="0"/>
            </a:endParaRPr>
          </a:p>
        </p:txBody>
      </p:sp>
    </p:spTree>
    <p:extLst>
      <p:ext uri="{BB962C8B-B14F-4D97-AF65-F5344CB8AC3E}">
        <p14:creationId xmlns:p14="http://schemas.microsoft.com/office/powerpoint/2010/main" val="32701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5104</TotalTime>
  <Words>1419</Words>
  <Application>Microsoft Macintosh PowerPoint</Application>
  <PresentationFormat>Widescreen</PresentationFormat>
  <Paragraphs>165</Paragraphs>
  <Slides>22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Britannic Bold</vt:lpstr>
      <vt:lpstr>Calibri</vt:lpstr>
      <vt:lpstr>Calibri Light</vt:lpstr>
      <vt:lpstr>Capitals</vt:lpstr>
      <vt:lpstr>Copperplate Gothic Bold</vt:lpstr>
      <vt:lpstr>Mangal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Reingrover</dc:creator>
  <cp:lastModifiedBy>Jim Reingrover</cp:lastModifiedBy>
  <cp:revision>113</cp:revision>
  <dcterms:created xsi:type="dcterms:W3CDTF">2018-06-20T19:49:36Z</dcterms:created>
  <dcterms:modified xsi:type="dcterms:W3CDTF">2018-07-27T14:36:52Z</dcterms:modified>
</cp:coreProperties>
</file>