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7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1869D-1549-3C4F-9A00-BC5588B65683}" type="datetimeFigureOut">
              <a:rPr lang="en-US" smtClean="0"/>
              <a:t>8/8/18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F779BB-3F7B-8640-996F-62883583C289}" type="slidenum">
              <a:rPr lang="en-US" smtClean="0"/>
              <a:t>‹#›</a:t>
            </a:fld>
            <a:endParaRPr lang="en-US"/>
          </a:p>
        </p:txBody>
      </p:sp>
    </p:spTree>
    <p:extLst>
      <p:ext uri="{BB962C8B-B14F-4D97-AF65-F5344CB8AC3E}">
        <p14:creationId xmlns:p14="http://schemas.microsoft.com/office/powerpoint/2010/main" val="24431383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779BB-3F7B-8640-996F-62883583C289}" type="slidenum">
              <a:rPr lang="en-US" smtClean="0"/>
              <a:t>1</a:t>
            </a:fld>
            <a:endParaRPr lang="en-US"/>
          </a:p>
        </p:txBody>
      </p:sp>
    </p:spTree>
    <p:extLst>
      <p:ext uri="{BB962C8B-B14F-4D97-AF65-F5344CB8AC3E}">
        <p14:creationId xmlns:p14="http://schemas.microsoft.com/office/powerpoint/2010/main" val="1952717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A95104-CA7F-7F40-89CD-16FCD404EE6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4238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95104-CA7F-7F40-89CD-16FCD404EE6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239976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95104-CA7F-7F40-89CD-16FCD404EE6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78672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95104-CA7F-7F40-89CD-16FCD404EE6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27765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95104-CA7F-7F40-89CD-16FCD404EE68}" type="datetimeFigureOut">
              <a:rPr lang="en-US" smtClean="0"/>
              <a:t>8/8/18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262660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A95104-CA7F-7F40-89CD-16FCD404EE68}"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420544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A95104-CA7F-7F40-89CD-16FCD404EE68}" type="datetimeFigureOut">
              <a:rPr lang="en-US" smtClean="0"/>
              <a:t>8/8/18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60462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A95104-CA7F-7F40-89CD-16FCD404EE68}" type="datetimeFigureOut">
              <a:rPr lang="en-US" smtClean="0"/>
              <a:t>8/8/18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69091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95104-CA7F-7F40-89CD-16FCD404EE68}" type="datetimeFigureOut">
              <a:rPr lang="en-US" smtClean="0"/>
              <a:t>8/8/18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3587170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95104-CA7F-7F40-89CD-16FCD404EE68}"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224013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95104-CA7F-7F40-89CD-16FCD404EE68}" type="datetimeFigureOut">
              <a:rPr lang="en-US" smtClean="0"/>
              <a:t>8/8/18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9E636-A0D3-D54A-B4F3-60794B206D77}" type="slidenum">
              <a:rPr lang="en-US" smtClean="0"/>
              <a:t>‹#›</a:t>
            </a:fld>
            <a:endParaRPr lang="en-US"/>
          </a:p>
        </p:txBody>
      </p:sp>
    </p:spTree>
    <p:extLst>
      <p:ext uri="{BB962C8B-B14F-4D97-AF65-F5344CB8AC3E}">
        <p14:creationId xmlns:p14="http://schemas.microsoft.com/office/powerpoint/2010/main" val="41910419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95104-CA7F-7F40-89CD-16FCD404EE68}" type="datetimeFigureOut">
              <a:rPr lang="en-US" smtClean="0"/>
              <a:t>8/8/18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9E636-A0D3-D54A-B4F3-60794B206D77}" type="slidenum">
              <a:rPr lang="en-US" smtClean="0"/>
              <a:t>‹#›</a:t>
            </a:fld>
            <a:endParaRPr lang="en-US"/>
          </a:p>
        </p:txBody>
      </p:sp>
    </p:spTree>
    <p:extLst>
      <p:ext uri="{BB962C8B-B14F-4D97-AF65-F5344CB8AC3E}">
        <p14:creationId xmlns:p14="http://schemas.microsoft.com/office/powerpoint/2010/main" val="2005771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75000"/>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18705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914400" lvl="2" indent="0">
              <a:buNone/>
            </a:pPr>
            <a:endParaRPr lang="en-US" sz="3600" dirty="0"/>
          </a:p>
          <a:p>
            <a:pPr marL="114300" indent="0" algn="ctr">
              <a:buNone/>
            </a:pPr>
            <a:r>
              <a:rPr lang="en-US" sz="3600" dirty="0" smtClean="0"/>
              <a:t>VIII. Inability </a:t>
            </a:r>
            <a:r>
              <a:rPr lang="en-US" sz="3600" dirty="0"/>
              <a:t>to concentrate or make decisions</a:t>
            </a:r>
          </a:p>
        </p:txBody>
      </p:sp>
    </p:spTree>
    <p:extLst>
      <p:ext uri="{BB962C8B-B14F-4D97-AF65-F5344CB8AC3E}">
        <p14:creationId xmlns:p14="http://schemas.microsoft.com/office/powerpoint/2010/main" val="34769442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914400" lvl="2" indent="0">
              <a:buNone/>
            </a:pPr>
            <a:endParaRPr lang="en-US" sz="3600" dirty="0"/>
          </a:p>
          <a:p>
            <a:pPr marL="114300" lvl="2" indent="0" algn="ctr">
              <a:buNone/>
            </a:pPr>
            <a:r>
              <a:rPr lang="en-US" sz="3600" dirty="0" smtClean="0"/>
              <a:t>IX. </a:t>
            </a:r>
            <a:r>
              <a:rPr lang="en-US" sz="3600" dirty="0"/>
              <a:t>Suicidal thoughts or actions, or thinking a lot about death and dying</a:t>
            </a:r>
          </a:p>
          <a:p>
            <a:pPr marL="114300" indent="0" algn="ctr">
              <a:buNone/>
            </a:pPr>
            <a:endParaRPr lang="en-US" sz="3600" dirty="0"/>
          </a:p>
        </p:txBody>
      </p:sp>
    </p:spTree>
    <p:extLst>
      <p:ext uri="{BB962C8B-B14F-4D97-AF65-F5344CB8AC3E}">
        <p14:creationId xmlns:p14="http://schemas.microsoft.com/office/powerpoint/2010/main" val="22442571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r>
              <a:rPr lang="en-US" dirty="0" smtClean="0"/>
              <a:t>National Institute of Mental Health:</a:t>
            </a:r>
            <a:endParaRPr lang="en-US" dirty="0"/>
          </a:p>
        </p:txBody>
      </p:sp>
      <p:sp>
        <p:nvSpPr>
          <p:cNvPr id="5" name="Content Placeholder 4"/>
          <p:cNvSpPr>
            <a:spLocks noGrp="1"/>
          </p:cNvSpPr>
          <p:nvPr>
            <p:ph idx="1"/>
          </p:nvPr>
        </p:nvSpPr>
        <p:spPr>
          <a:xfrm>
            <a:off x="457200" y="1676852"/>
            <a:ext cx="8229600" cy="4449311"/>
          </a:xfrm>
        </p:spPr>
        <p:txBody>
          <a:bodyPr>
            <a:normAutofit fontScale="92500"/>
          </a:bodyPr>
          <a:lstStyle/>
          <a:p>
            <a:r>
              <a:rPr lang="en-US" dirty="0"/>
              <a:t>Generalized anxiety disorder symptoms include:</a:t>
            </a:r>
          </a:p>
          <a:p>
            <a:pPr lvl="1"/>
            <a:r>
              <a:rPr lang="en-US" dirty="0"/>
              <a:t>Restlessness or feeling wound-up or on edge</a:t>
            </a:r>
          </a:p>
          <a:p>
            <a:pPr lvl="1"/>
            <a:r>
              <a:rPr lang="en-US" dirty="0"/>
              <a:t>Being easily fatigued</a:t>
            </a:r>
          </a:p>
          <a:p>
            <a:pPr lvl="1"/>
            <a:r>
              <a:rPr lang="en-US" dirty="0"/>
              <a:t>Difficulty concentrating or having their minds go blank</a:t>
            </a:r>
          </a:p>
          <a:p>
            <a:pPr lvl="1"/>
            <a:r>
              <a:rPr lang="en-US" dirty="0"/>
              <a:t>Irritability</a:t>
            </a:r>
          </a:p>
          <a:p>
            <a:pPr lvl="1"/>
            <a:r>
              <a:rPr lang="en-US" dirty="0"/>
              <a:t>Muscle tension</a:t>
            </a:r>
          </a:p>
          <a:p>
            <a:pPr lvl="1"/>
            <a:r>
              <a:rPr lang="en-US" dirty="0"/>
              <a:t>Difficulty controlling the worry</a:t>
            </a:r>
          </a:p>
          <a:p>
            <a:pPr lvl="1"/>
            <a:r>
              <a:rPr lang="en-US" dirty="0"/>
              <a:t>Sleep problems (difficulty falling or staying asleep or restless, unsatisfying sleep)</a:t>
            </a:r>
          </a:p>
          <a:p>
            <a:pPr marL="114300" indent="0">
              <a:buNone/>
            </a:pPr>
            <a:endParaRPr lang="en-US" sz="3600" dirty="0"/>
          </a:p>
        </p:txBody>
      </p:sp>
    </p:spTree>
    <p:extLst>
      <p:ext uri="{BB962C8B-B14F-4D97-AF65-F5344CB8AC3E}">
        <p14:creationId xmlns:p14="http://schemas.microsoft.com/office/powerpoint/2010/main" val="2284456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smtClean="0"/>
              <a:t>Facts about depression and anxiety:</a:t>
            </a:r>
            <a:endParaRPr lang="en-US" dirty="0"/>
          </a:p>
        </p:txBody>
      </p:sp>
      <p:sp>
        <p:nvSpPr>
          <p:cNvPr id="5" name="Content Placeholder 4"/>
          <p:cNvSpPr>
            <a:spLocks noGrp="1"/>
          </p:cNvSpPr>
          <p:nvPr>
            <p:ph idx="1"/>
          </p:nvPr>
        </p:nvSpPr>
        <p:spPr>
          <a:xfrm>
            <a:off x="457200" y="1676852"/>
            <a:ext cx="8229600" cy="4449311"/>
          </a:xfrm>
        </p:spPr>
        <p:txBody>
          <a:bodyPr>
            <a:normAutofit/>
          </a:bodyPr>
          <a:lstStyle/>
          <a:p>
            <a:r>
              <a:rPr lang="en-US" dirty="0" smtClean="0"/>
              <a:t>Depression can be caused by:</a:t>
            </a:r>
          </a:p>
          <a:p>
            <a:pPr lvl="2"/>
            <a:r>
              <a:rPr lang="en-US" dirty="0" smtClean="0"/>
              <a:t>A lack of hope</a:t>
            </a:r>
          </a:p>
          <a:p>
            <a:pPr lvl="2"/>
            <a:r>
              <a:rPr lang="en-US" dirty="0" smtClean="0"/>
              <a:t>Overwhelming guilt</a:t>
            </a:r>
          </a:p>
          <a:p>
            <a:pPr lvl="2"/>
            <a:r>
              <a:rPr lang="en-US" dirty="0" smtClean="0"/>
              <a:t>Other factors</a:t>
            </a:r>
          </a:p>
          <a:p>
            <a:r>
              <a:rPr lang="en-US" dirty="0" smtClean="0"/>
              <a:t>Depression </a:t>
            </a:r>
            <a:r>
              <a:rPr lang="en-US" dirty="0"/>
              <a:t>can feel like:</a:t>
            </a:r>
          </a:p>
          <a:p>
            <a:pPr lvl="2"/>
            <a:r>
              <a:rPr lang="en-US" dirty="0"/>
              <a:t>Hopelessness (</a:t>
            </a:r>
            <a:r>
              <a:rPr lang="en-US" dirty="0" smtClean="0"/>
              <a:t>1 </a:t>
            </a:r>
            <a:r>
              <a:rPr lang="en-US" dirty="0"/>
              <a:t>Thess. 4:</a:t>
            </a:r>
            <a:r>
              <a:rPr lang="en-US" dirty="0" smtClean="0"/>
              <a:t>13)</a:t>
            </a:r>
            <a:endParaRPr lang="en-US" dirty="0"/>
          </a:p>
          <a:p>
            <a:pPr lvl="2"/>
            <a:r>
              <a:rPr lang="en-US" dirty="0"/>
              <a:t>Guilt – Prov. 22:</a:t>
            </a:r>
            <a:r>
              <a:rPr lang="en-US" dirty="0" smtClean="0"/>
              <a:t>8</a:t>
            </a:r>
          </a:p>
          <a:p>
            <a:pPr marL="342900" lvl="1" indent="-342900">
              <a:buFont typeface="Arial"/>
              <a:buChar char="•"/>
            </a:pPr>
            <a:r>
              <a:rPr lang="en-US" dirty="0"/>
              <a:t>There is a strong </a:t>
            </a:r>
            <a:r>
              <a:rPr lang="en-US" dirty="0" smtClean="0"/>
              <a:t>correlation between </a:t>
            </a:r>
            <a:r>
              <a:rPr lang="en-US" dirty="0"/>
              <a:t>anxiety and </a:t>
            </a:r>
            <a:r>
              <a:rPr lang="en-US" dirty="0" smtClean="0"/>
              <a:t>depression</a:t>
            </a:r>
            <a:endParaRPr lang="en-US" dirty="0"/>
          </a:p>
          <a:p>
            <a:pPr marL="685800" indent="-571500"/>
            <a:endParaRPr lang="en-US" dirty="0" smtClean="0"/>
          </a:p>
        </p:txBody>
      </p:sp>
    </p:spTree>
    <p:extLst>
      <p:ext uri="{BB962C8B-B14F-4D97-AF65-F5344CB8AC3E}">
        <p14:creationId xmlns:p14="http://schemas.microsoft.com/office/powerpoint/2010/main" val="4081118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smtClean="0"/>
              <a:t>What does the Bible say about anxiety/depression?</a:t>
            </a:r>
            <a:endParaRPr lang="en-US" dirty="0"/>
          </a:p>
        </p:txBody>
      </p:sp>
      <p:sp>
        <p:nvSpPr>
          <p:cNvPr id="5" name="Content Placeholder 4"/>
          <p:cNvSpPr>
            <a:spLocks noGrp="1"/>
          </p:cNvSpPr>
          <p:nvPr>
            <p:ph idx="1"/>
          </p:nvPr>
        </p:nvSpPr>
        <p:spPr>
          <a:xfrm>
            <a:off x="457200" y="1823373"/>
            <a:ext cx="8229600" cy="4558434"/>
          </a:xfrm>
        </p:spPr>
        <p:txBody>
          <a:bodyPr>
            <a:normAutofit/>
          </a:bodyPr>
          <a:lstStyle/>
          <a:p>
            <a:r>
              <a:rPr lang="en-US" dirty="0" smtClean="0"/>
              <a:t>Psalms </a:t>
            </a:r>
            <a:r>
              <a:rPr lang="en-US" dirty="0"/>
              <a:t>are filled with depression language – Ps. 88:3-9; 13:1-3; 69:1-3</a:t>
            </a:r>
          </a:p>
          <a:p>
            <a:r>
              <a:rPr lang="en-US" dirty="0"/>
              <a:t>Biblical examples </a:t>
            </a:r>
            <a:r>
              <a:rPr lang="en-US" dirty="0" smtClean="0"/>
              <a:t>of </a:t>
            </a:r>
            <a:r>
              <a:rPr lang="en-US" dirty="0"/>
              <a:t>DSM-5 criteria:</a:t>
            </a:r>
          </a:p>
          <a:p>
            <a:pPr lvl="1"/>
            <a:r>
              <a:rPr lang="en-US" dirty="0"/>
              <a:t>Feeling depressed throughout each day on most or all days (Psalm 13:2)</a:t>
            </a:r>
          </a:p>
          <a:p>
            <a:pPr lvl="1"/>
            <a:r>
              <a:rPr lang="en-US" dirty="0"/>
              <a:t>Lack of interest and enjoyment in activities you used to find pleasurable (Ecclesiastes 2:10-11)</a:t>
            </a:r>
          </a:p>
          <a:p>
            <a:pPr lvl="1"/>
            <a:r>
              <a:rPr lang="en-US" dirty="0"/>
              <a:t>Trouble sleeping, or sleeping too much</a:t>
            </a:r>
            <a:r>
              <a:rPr lang="en-US" b="1" dirty="0"/>
              <a:t> </a:t>
            </a:r>
            <a:r>
              <a:rPr lang="en-US" dirty="0"/>
              <a:t>(Luke 22:44-46)</a:t>
            </a:r>
          </a:p>
          <a:p>
            <a:pPr marL="685800" indent="-571500"/>
            <a:endParaRPr lang="en-US" dirty="0" smtClean="0"/>
          </a:p>
        </p:txBody>
      </p:sp>
    </p:spTree>
    <p:extLst>
      <p:ext uri="{BB962C8B-B14F-4D97-AF65-F5344CB8AC3E}">
        <p14:creationId xmlns:p14="http://schemas.microsoft.com/office/powerpoint/2010/main" val="224071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smtClean="0"/>
              <a:t>What does the Bible say about anxiety/depression?</a:t>
            </a:r>
            <a:endParaRPr lang="en-US" dirty="0"/>
          </a:p>
        </p:txBody>
      </p:sp>
      <p:sp>
        <p:nvSpPr>
          <p:cNvPr id="5" name="Content Placeholder 4"/>
          <p:cNvSpPr>
            <a:spLocks noGrp="1"/>
          </p:cNvSpPr>
          <p:nvPr>
            <p:ph idx="1"/>
          </p:nvPr>
        </p:nvSpPr>
        <p:spPr>
          <a:xfrm>
            <a:off x="457200" y="1823373"/>
            <a:ext cx="8229600" cy="4558434"/>
          </a:xfrm>
        </p:spPr>
        <p:txBody>
          <a:bodyPr>
            <a:normAutofit/>
          </a:bodyPr>
          <a:lstStyle/>
          <a:p>
            <a:r>
              <a:rPr lang="en-US" dirty="0" smtClean="0"/>
              <a:t>Biblical </a:t>
            </a:r>
            <a:r>
              <a:rPr lang="en-US" dirty="0"/>
              <a:t>examples </a:t>
            </a:r>
            <a:r>
              <a:rPr lang="en-US" dirty="0" smtClean="0"/>
              <a:t>of </a:t>
            </a:r>
            <a:r>
              <a:rPr lang="en-US" dirty="0"/>
              <a:t>DSM-5 criteria</a:t>
            </a:r>
            <a:r>
              <a:rPr lang="en-US" dirty="0" smtClean="0"/>
              <a:t>:</a:t>
            </a:r>
            <a:endParaRPr lang="en-US" dirty="0"/>
          </a:p>
          <a:p>
            <a:pPr lvl="1"/>
            <a:r>
              <a:rPr lang="en-US" dirty="0"/>
              <a:t>Trouble eating, or eating too much, coupled with weight gain or weight loss (1 Kings 19:4-8)</a:t>
            </a:r>
          </a:p>
          <a:p>
            <a:pPr lvl="1"/>
            <a:r>
              <a:rPr lang="en-US" dirty="0"/>
              <a:t>Irritability, restlessness, or agitation (Psalm 13:1-3)</a:t>
            </a:r>
          </a:p>
          <a:p>
            <a:pPr lvl="1"/>
            <a:r>
              <a:rPr lang="en-US" dirty="0"/>
              <a:t>Extreme fatigue (Psalm 69:1-3)</a:t>
            </a:r>
          </a:p>
          <a:p>
            <a:pPr lvl="1"/>
            <a:r>
              <a:rPr lang="en-US" dirty="0"/>
              <a:t>Unwarranted or exaggerated feelings of guilt or worthlessness (Psalm 38:1-6)</a:t>
            </a:r>
          </a:p>
          <a:p>
            <a:pPr lvl="1"/>
            <a:endParaRPr lang="en-US" dirty="0"/>
          </a:p>
        </p:txBody>
      </p:sp>
    </p:spTree>
    <p:extLst>
      <p:ext uri="{BB962C8B-B14F-4D97-AF65-F5344CB8AC3E}">
        <p14:creationId xmlns:p14="http://schemas.microsoft.com/office/powerpoint/2010/main" val="11992017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smtClean="0"/>
              <a:t>What does the Bible say about anxiety/depression?</a:t>
            </a:r>
            <a:endParaRPr lang="en-US" dirty="0"/>
          </a:p>
        </p:txBody>
      </p:sp>
      <p:sp>
        <p:nvSpPr>
          <p:cNvPr id="5" name="Content Placeholder 4"/>
          <p:cNvSpPr>
            <a:spLocks noGrp="1"/>
          </p:cNvSpPr>
          <p:nvPr>
            <p:ph idx="1"/>
          </p:nvPr>
        </p:nvSpPr>
        <p:spPr>
          <a:xfrm>
            <a:off x="457200" y="1823373"/>
            <a:ext cx="8229600" cy="4558434"/>
          </a:xfrm>
        </p:spPr>
        <p:txBody>
          <a:bodyPr>
            <a:normAutofit/>
          </a:bodyPr>
          <a:lstStyle/>
          <a:p>
            <a:r>
              <a:rPr lang="en-US" dirty="0" smtClean="0"/>
              <a:t>Biblical </a:t>
            </a:r>
            <a:r>
              <a:rPr lang="en-US" dirty="0"/>
              <a:t>examples </a:t>
            </a:r>
            <a:r>
              <a:rPr lang="en-US" dirty="0" smtClean="0"/>
              <a:t>of </a:t>
            </a:r>
            <a:r>
              <a:rPr lang="en-US" dirty="0"/>
              <a:t>DSM-5 criteria</a:t>
            </a:r>
            <a:r>
              <a:rPr lang="en-US" dirty="0" smtClean="0"/>
              <a:t>:</a:t>
            </a:r>
            <a:endParaRPr lang="en-US" dirty="0"/>
          </a:p>
          <a:p>
            <a:pPr lvl="1"/>
            <a:r>
              <a:rPr lang="en-US" dirty="0"/>
              <a:t>Inability to concentrate or make decisions</a:t>
            </a:r>
            <a:r>
              <a:rPr lang="en-US" b="1" dirty="0"/>
              <a:t> </a:t>
            </a:r>
            <a:r>
              <a:rPr lang="en-US" dirty="0"/>
              <a:t>(1 Kings 19:4, 10)</a:t>
            </a:r>
          </a:p>
          <a:p>
            <a:pPr lvl="1"/>
            <a:r>
              <a:rPr lang="en-US" dirty="0"/>
              <a:t>Suicidal thoughts or actions, or thinking a lot about death and dying (1 Kings 19:4; Psalm 88:3-5; Ps. 13:3</a:t>
            </a:r>
            <a:r>
              <a:rPr lang="en-US" dirty="0" smtClean="0"/>
              <a:t>)</a:t>
            </a:r>
            <a:endParaRPr lang="en-US" dirty="0"/>
          </a:p>
        </p:txBody>
      </p:sp>
    </p:spTree>
    <p:extLst>
      <p:ext uri="{BB962C8B-B14F-4D97-AF65-F5344CB8AC3E}">
        <p14:creationId xmlns:p14="http://schemas.microsoft.com/office/powerpoint/2010/main" val="849577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How do we deal with these emotions?</a:t>
            </a:r>
            <a:r>
              <a:rPr lang="en-US" dirty="0" smtClean="0">
                <a:effectLst/>
              </a:rPr>
              <a:t> </a:t>
            </a:r>
            <a:endParaRPr lang="en-US" dirty="0"/>
          </a:p>
        </p:txBody>
      </p:sp>
      <p:sp>
        <p:nvSpPr>
          <p:cNvPr id="5" name="Content Placeholder 4"/>
          <p:cNvSpPr>
            <a:spLocks noGrp="1"/>
          </p:cNvSpPr>
          <p:nvPr>
            <p:ph idx="1"/>
          </p:nvPr>
        </p:nvSpPr>
        <p:spPr>
          <a:xfrm>
            <a:off x="457200" y="1823373"/>
            <a:ext cx="8229600" cy="4558434"/>
          </a:xfrm>
        </p:spPr>
        <p:txBody>
          <a:bodyPr>
            <a:normAutofit fontScale="92500" lnSpcReduction="20000"/>
          </a:bodyPr>
          <a:lstStyle/>
          <a:p>
            <a:pPr marL="342900" lvl="1" indent="-342900">
              <a:buFont typeface="Arial"/>
              <a:buChar char="•"/>
            </a:pPr>
            <a:r>
              <a:rPr lang="en-US" sz="3200" dirty="0" smtClean="0"/>
              <a:t>Sons </a:t>
            </a:r>
            <a:r>
              <a:rPr lang="en-US" sz="3200" dirty="0"/>
              <a:t>of </a:t>
            </a:r>
            <a:r>
              <a:rPr lang="en-US" sz="3200" dirty="0" err="1"/>
              <a:t>Korah</a:t>
            </a:r>
            <a:r>
              <a:rPr lang="en-US" sz="3200" dirty="0"/>
              <a:t> prayed </a:t>
            </a:r>
            <a:r>
              <a:rPr lang="mr-IN" sz="3200" dirty="0" smtClean="0"/>
              <a:t>–</a:t>
            </a:r>
            <a:r>
              <a:rPr lang="en-US" sz="3200" dirty="0" smtClean="0"/>
              <a:t> Psalm </a:t>
            </a:r>
            <a:r>
              <a:rPr lang="en-US" sz="3200" dirty="0" smtClean="0"/>
              <a:t>88</a:t>
            </a:r>
            <a:r>
              <a:rPr lang="en-US" dirty="0" smtClean="0"/>
              <a:t>; </a:t>
            </a:r>
            <a:r>
              <a:rPr lang="en-US" sz="3200" dirty="0"/>
              <a:t>Jesus </a:t>
            </a:r>
            <a:r>
              <a:rPr lang="mr-IN" sz="3200" dirty="0"/>
              <a:t>–</a:t>
            </a:r>
            <a:r>
              <a:rPr lang="en-US" sz="3200" dirty="0"/>
              <a:t> Luke 22:44-</a:t>
            </a:r>
            <a:r>
              <a:rPr lang="en-US" sz="3200" dirty="0" smtClean="0"/>
              <a:t>46</a:t>
            </a:r>
            <a:endParaRPr lang="en-US" dirty="0" smtClean="0"/>
          </a:p>
          <a:p>
            <a:r>
              <a:rPr lang="en-US" dirty="0" smtClean="0"/>
              <a:t>David remembered God’s salvation (hope)</a:t>
            </a:r>
            <a:r>
              <a:rPr lang="en-US" dirty="0"/>
              <a:t> </a:t>
            </a:r>
            <a:r>
              <a:rPr lang="en-US" dirty="0" smtClean="0"/>
              <a:t>- Ps </a:t>
            </a:r>
            <a:r>
              <a:rPr lang="en-US" dirty="0"/>
              <a:t>13:5-</a:t>
            </a:r>
            <a:r>
              <a:rPr lang="en-US" dirty="0" smtClean="0"/>
              <a:t>6</a:t>
            </a:r>
          </a:p>
          <a:p>
            <a:r>
              <a:rPr lang="en-US" dirty="0" smtClean="0"/>
              <a:t>David was patient with God and hopeful for His deliverance - Ps 69</a:t>
            </a:r>
          </a:p>
          <a:p>
            <a:r>
              <a:rPr lang="en-US" dirty="0" smtClean="0"/>
              <a:t>Cried </a:t>
            </a:r>
            <a:r>
              <a:rPr lang="en-US" dirty="0"/>
              <a:t>out to God </a:t>
            </a:r>
            <a:r>
              <a:rPr lang="en-US" dirty="0" smtClean="0"/>
              <a:t>- Ps</a:t>
            </a:r>
            <a:r>
              <a:rPr lang="en-US" dirty="0"/>
              <a:t>. 130:1-</a:t>
            </a:r>
            <a:r>
              <a:rPr lang="en-US" dirty="0" smtClean="0"/>
              <a:t>2</a:t>
            </a:r>
          </a:p>
          <a:p>
            <a:r>
              <a:rPr lang="en-US" dirty="0" smtClean="0"/>
              <a:t>Common </a:t>
            </a:r>
            <a:r>
              <a:rPr lang="en-US" dirty="0"/>
              <a:t>responses to </a:t>
            </a:r>
            <a:r>
              <a:rPr lang="en-US" dirty="0" smtClean="0"/>
              <a:t>deep sorrow/depression </a:t>
            </a:r>
            <a:r>
              <a:rPr lang="en-US" dirty="0"/>
              <a:t>– </a:t>
            </a:r>
            <a:r>
              <a:rPr lang="en-US" b="1" dirty="0"/>
              <a:t>prayer</a:t>
            </a:r>
            <a:r>
              <a:rPr lang="en-US" dirty="0"/>
              <a:t> to God, </a:t>
            </a:r>
            <a:r>
              <a:rPr lang="en-US" b="1" dirty="0" smtClean="0"/>
              <a:t>patience</a:t>
            </a:r>
            <a:r>
              <a:rPr lang="en-US" dirty="0" smtClean="0"/>
              <a:t> with God, </a:t>
            </a:r>
            <a:r>
              <a:rPr lang="en-US" b="1" dirty="0" smtClean="0"/>
              <a:t>trust</a:t>
            </a:r>
            <a:r>
              <a:rPr lang="en-US" dirty="0" smtClean="0"/>
              <a:t> in God and </a:t>
            </a:r>
            <a:r>
              <a:rPr lang="en-US" b="1" dirty="0" smtClean="0"/>
              <a:t>hope</a:t>
            </a:r>
            <a:r>
              <a:rPr lang="en-US" dirty="0" smtClean="0"/>
              <a:t> in God.</a:t>
            </a:r>
            <a:endParaRPr lang="en-US" dirty="0"/>
          </a:p>
        </p:txBody>
      </p:sp>
    </p:spTree>
    <p:extLst>
      <p:ext uri="{BB962C8B-B14F-4D97-AF65-F5344CB8AC3E}">
        <p14:creationId xmlns:p14="http://schemas.microsoft.com/office/powerpoint/2010/main" val="4207666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How do we deal with these emotions?</a:t>
            </a:r>
            <a:r>
              <a:rPr lang="en-US" dirty="0" smtClean="0">
                <a:effectLst/>
              </a:rPr>
              <a:t> </a:t>
            </a:r>
            <a:endParaRPr lang="en-US" dirty="0"/>
          </a:p>
        </p:txBody>
      </p:sp>
      <p:sp>
        <p:nvSpPr>
          <p:cNvPr id="5" name="Content Placeholder 4"/>
          <p:cNvSpPr>
            <a:spLocks noGrp="1"/>
          </p:cNvSpPr>
          <p:nvPr>
            <p:ph idx="1"/>
          </p:nvPr>
        </p:nvSpPr>
        <p:spPr>
          <a:xfrm>
            <a:off x="457200" y="1823373"/>
            <a:ext cx="8229600" cy="4558434"/>
          </a:xfrm>
        </p:spPr>
        <p:txBody>
          <a:bodyPr>
            <a:normAutofit/>
          </a:bodyPr>
          <a:lstStyle/>
          <a:p>
            <a:pPr marL="0" lvl="1" indent="0">
              <a:buNone/>
            </a:pPr>
            <a:endParaRPr lang="en-US" dirty="0" smtClean="0"/>
          </a:p>
          <a:p>
            <a:pPr marL="0" lvl="1" indent="0" algn="just">
              <a:buNone/>
            </a:pPr>
            <a:r>
              <a:rPr lang="en-US" dirty="0" smtClean="0"/>
              <a:t>Phil </a:t>
            </a:r>
            <a:r>
              <a:rPr lang="en-US" dirty="0"/>
              <a:t>4:6-7 – “Be anxious for nothing, but in everything by prayer and supplication, with thanksgiving, let your requests be made known to God; and the peace of God, which surpasses all understanding, will guard your hearts and minds through Christ Jesus.”</a:t>
            </a:r>
          </a:p>
          <a:p>
            <a:endParaRPr lang="en-US" dirty="0"/>
          </a:p>
        </p:txBody>
      </p:sp>
    </p:spTree>
    <p:extLst>
      <p:ext uri="{BB962C8B-B14F-4D97-AF65-F5344CB8AC3E}">
        <p14:creationId xmlns:p14="http://schemas.microsoft.com/office/powerpoint/2010/main" val="2659460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How do we deal with these emotions?</a:t>
            </a:r>
            <a:r>
              <a:rPr lang="en-US" dirty="0" smtClean="0">
                <a:effectLst/>
              </a:rPr>
              <a:t> </a:t>
            </a:r>
            <a:endParaRPr lang="en-US" dirty="0"/>
          </a:p>
        </p:txBody>
      </p:sp>
      <p:sp>
        <p:nvSpPr>
          <p:cNvPr id="5" name="Content Placeholder 4"/>
          <p:cNvSpPr>
            <a:spLocks noGrp="1"/>
          </p:cNvSpPr>
          <p:nvPr>
            <p:ph idx="1"/>
          </p:nvPr>
        </p:nvSpPr>
        <p:spPr>
          <a:xfrm>
            <a:off x="457200" y="1823373"/>
            <a:ext cx="8229600" cy="4558434"/>
          </a:xfrm>
        </p:spPr>
        <p:txBody>
          <a:bodyPr>
            <a:normAutofit/>
          </a:bodyPr>
          <a:lstStyle/>
          <a:p>
            <a:pPr marL="457200" lvl="1" indent="-457200">
              <a:buFont typeface="Arial"/>
              <a:buChar char="•"/>
            </a:pPr>
            <a:r>
              <a:rPr lang="en-US" sz="3200" dirty="0" smtClean="0"/>
              <a:t>There </a:t>
            </a:r>
            <a:r>
              <a:rPr lang="en-US" sz="3200" dirty="0"/>
              <a:t>is a strong correlation between our faith and our anxiety - Luke 12:25-</a:t>
            </a:r>
            <a:r>
              <a:rPr lang="en-US" sz="3200" dirty="0" smtClean="0"/>
              <a:t>29</a:t>
            </a:r>
          </a:p>
          <a:p>
            <a:pPr marL="342900" lvl="1" indent="-342900">
              <a:buFont typeface="Arial"/>
              <a:buChar char="•"/>
            </a:pPr>
            <a:endParaRPr lang="en-US" sz="3200" dirty="0"/>
          </a:p>
          <a:p>
            <a:pPr marL="342900" lvl="1" indent="-342900">
              <a:buFont typeface="Arial"/>
              <a:buChar char="•"/>
            </a:pPr>
            <a:r>
              <a:rPr lang="en-US" sz="3200" dirty="0"/>
              <a:t>If the cause of your depression is sin, you need to repent, and sorrow can be lifted (2 Cor. 7:8-11).</a:t>
            </a:r>
          </a:p>
          <a:p>
            <a:pPr marL="342900" lvl="1" indent="-342900">
              <a:buFont typeface="Arial"/>
              <a:buChar char="•"/>
            </a:pPr>
            <a:endParaRPr lang="en-US" sz="3200" dirty="0"/>
          </a:p>
        </p:txBody>
      </p:sp>
    </p:spTree>
    <p:extLst>
      <p:ext uri="{BB962C8B-B14F-4D97-AF65-F5344CB8AC3E}">
        <p14:creationId xmlns:p14="http://schemas.microsoft.com/office/powerpoint/2010/main" val="30789857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and Anxiety</a:t>
            </a:r>
            <a:endParaRPr lang="en-US" dirty="0"/>
          </a:p>
        </p:txBody>
      </p:sp>
      <p:pic>
        <p:nvPicPr>
          <p:cNvPr id="4" name="Content Placeholder 3" descr="depression-600x300.jpg"/>
          <p:cNvPicPr>
            <a:picLocks noGrp="1" noChangeAspect="1"/>
          </p:cNvPicPr>
          <p:nvPr>
            <p:ph idx="1"/>
          </p:nvPr>
        </p:nvPicPr>
        <p:blipFill>
          <a:blip r:embed="rId2">
            <a:extLst>
              <a:ext uri="{28A0092B-C50C-407E-A947-70E740481C1C}">
                <a14:useLocalDpi xmlns:a14="http://schemas.microsoft.com/office/drawing/2010/main" val="0"/>
              </a:ext>
            </a:extLst>
          </a:blip>
          <a:srcRect l="4542" r="4542"/>
          <a:stretch>
            <a:fillRect/>
          </a:stretch>
        </p:blipFill>
        <p:spPr/>
      </p:pic>
    </p:spTree>
    <p:extLst>
      <p:ext uri="{BB962C8B-B14F-4D97-AF65-F5344CB8AC3E}">
        <p14:creationId xmlns:p14="http://schemas.microsoft.com/office/powerpoint/2010/main" val="5202385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a:bodyPr>
          <a:lstStyle/>
          <a:p>
            <a:pPr lvl="0"/>
            <a:r>
              <a:rPr lang="en-US" dirty="0" smtClean="0"/>
              <a:t>What about medications?</a:t>
            </a:r>
            <a:endParaRPr lang="en-US" dirty="0"/>
          </a:p>
        </p:txBody>
      </p:sp>
      <p:sp>
        <p:nvSpPr>
          <p:cNvPr id="5" name="Content Placeholder 4"/>
          <p:cNvSpPr>
            <a:spLocks noGrp="1"/>
          </p:cNvSpPr>
          <p:nvPr>
            <p:ph idx="1"/>
          </p:nvPr>
        </p:nvSpPr>
        <p:spPr>
          <a:xfrm>
            <a:off x="457200" y="1823373"/>
            <a:ext cx="8229600" cy="4558434"/>
          </a:xfrm>
        </p:spPr>
        <p:txBody>
          <a:bodyPr>
            <a:normAutofit/>
          </a:bodyPr>
          <a:lstStyle/>
          <a:p>
            <a:pPr marL="342900" lvl="1" indent="-342900">
              <a:buFont typeface="Arial"/>
              <a:buChar char="•"/>
            </a:pPr>
            <a:r>
              <a:rPr lang="en-US" sz="3200" dirty="0"/>
              <a:t>e</a:t>
            </a:r>
            <a:r>
              <a:rPr lang="en-US" sz="3200" dirty="0" smtClean="0"/>
              <a:t>.g. </a:t>
            </a:r>
            <a:r>
              <a:rPr lang="mr-IN" sz="3200" dirty="0" smtClean="0"/>
              <a:t>–</a:t>
            </a:r>
            <a:r>
              <a:rPr lang="en-US" sz="3200" dirty="0" smtClean="0"/>
              <a:t> Chronic Pain</a:t>
            </a:r>
          </a:p>
          <a:p>
            <a:pPr marL="342900" lvl="1" indent="-342900">
              <a:buFont typeface="Arial"/>
              <a:buChar char="•"/>
            </a:pPr>
            <a:r>
              <a:rPr lang="en-US" sz="3200" dirty="0"/>
              <a:t>Medications are an aid – they can and should be used to help with our conditions whether they be physical or mental.</a:t>
            </a:r>
          </a:p>
          <a:p>
            <a:pPr marL="342900" lvl="1" indent="-342900">
              <a:buFont typeface="Arial"/>
              <a:buChar char="•"/>
            </a:pPr>
            <a:r>
              <a:rPr lang="en-US" sz="3200" dirty="0"/>
              <a:t>They are not a substitute for prayer or God’s </a:t>
            </a:r>
            <a:r>
              <a:rPr lang="en-US" sz="3200" dirty="0" smtClean="0"/>
              <a:t>power.</a:t>
            </a:r>
            <a:endParaRPr lang="en-US" sz="3200" dirty="0"/>
          </a:p>
        </p:txBody>
      </p:sp>
    </p:spTree>
    <p:extLst>
      <p:ext uri="{BB962C8B-B14F-4D97-AF65-F5344CB8AC3E}">
        <p14:creationId xmlns:p14="http://schemas.microsoft.com/office/powerpoint/2010/main" val="39947528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Reminders for those struggling with anxiety/depression:</a:t>
            </a:r>
          </a:p>
        </p:txBody>
      </p:sp>
      <p:sp>
        <p:nvSpPr>
          <p:cNvPr id="5" name="Content Placeholder 4"/>
          <p:cNvSpPr>
            <a:spLocks noGrp="1"/>
          </p:cNvSpPr>
          <p:nvPr>
            <p:ph idx="1"/>
          </p:nvPr>
        </p:nvSpPr>
        <p:spPr>
          <a:xfrm>
            <a:off x="457200" y="1823373"/>
            <a:ext cx="8229600" cy="4558434"/>
          </a:xfrm>
        </p:spPr>
        <p:txBody>
          <a:bodyPr>
            <a:normAutofit/>
          </a:bodyPr>
          <a:lstStyle/>
          <a:p>
            <a:pPr marL="514350" indent="-457200"/>
            <a:r>
              <a:rPr lang="en-US" dirty="0"/>
              <a:t>Our problems are not always fixed by a one and done prayer</a:t>
            </a:r>
            <a:r>
              <a:rPr lang="en-US" dirty="0" smtClean="0"/>
              <a:t>.</a:t>
            </a:r>
          </a:p>
          <a:p>
            <a:pPr marL="514350" lvl="1" indent="-457200">
              <a:buFont typeface="Arial"/>
              <a:buChar char="•"/>
            </a:pPr>
            <a:r>
              <a:rPr lang="en-US" sz="3200" dirty="0"/>
              <a:t>We all have chronic issues with sin and other anxieties and/or emotions</a:t>
            </a:r>
            <a:r>
              <a:rPr lang="en-US" sz="3200" dirty="0" smtClean="0"/>
              <a:t>.</a:t>
            </a:r>
          </a:p>
          <a:p>
            <a:pPr marL="914400" lvl="2" indent="-457200"/>
            <a:r>
              <a:rPr lang="en-US" dirty="0"/>
              <a:t>Prov. 19:21 – </a:t>
            </a:r>
            <a:r>
              <a:rPr lang="en-US" i="1" dirty="0"/>
              <a:t>“There are many plans in a man’s heart, </a:t>
            </a:r>
            <a:r>
              <a:rPr lang="en-US" i="1" dirty="0" smtClean="0"/>
              <a:t>nevertheless </a:t>
            </a:r>
            <a:r>
              <a:rPr lang="en-US" i="1" dirty="0"/>
              <a:t>the </a:t>
            </a:r>
            <a:r>
              <a:rPr lang="en-US" i="1" cap="small" dirty="0"/>
              <a:t>Lord</a:t>
            </a:r>
            <a:r>
              <a:rPr lang="en-US" i="1" dirty="0"/>
              <a:t>’s counsel—that will stand.</a:t>
            </a:r>
            <a:r>
              <a:rPr lang="en-US" i="1" dirty="0" smtClean="0"/>
              <a:t>”</a:t>
            </a:r>
            <a:endParaRPr lang="en-US" dirty="0"/>
          </a:p>
          <a:p>
            <a:pPr marL="914400" lvl="2" indent="-457200"/>
            <a:r>
              <a:rPr lang="en-US" dirty="0" err="1" smtClean="0"/>
              <a:t>Prov</a:t>
            </a:r>
            <a:r>
              <a:rPr lang="en-US" dirty="0"/>
              <a:t> 24:6a </a:t>
            </a:r>
            <a:r>
              <a:rPr lang="mr-IN" dirty="0" smtClean="0"/>
              <a:t>–</a:t>
            </a:r>
            <a:r>
              <a:rPr lang="en-US" dirty="0" smtClean="0"/>
              <a:t> </a:t>
            </a:r>
            <a:r>
              <a:rPr lang="en-US" i="1" dirty="0" smtClean="0"/>
              <a:t>“For </a:t>
            </a:r>
            <a:r>
              <a:rPr lang="en-US" i="1" dirty="0"/>
              <a:t>by wise counsel you will wage your own war</a:t>
            </a:r>
            <a:r>
              <a:rPr lang="en-US" i="1" dirty="0" smtClean="0"/>
              <a:t>, and </a:t>
            </a:r>
            <a:r>
              <a:rPr lang="en-US" i="1" dirty="0"/>
              <a:t>in a multitude of counselors there is safety</a:t>
            </a:r>
            <a:r>
              <a:rPr lang="en-US" i="1" dirty="0" smtClean="0"/>
              <a:t>.”</a:t>
            </a:r>
          </a:p>
          <a:p>
            <a:pPr marL="914400" lvl="2" indent="-457200"/>
            <a:r>
              <a:rPr lang="en-US" dirty="0" smtClean="0"/>
              <a:t>Prov. 11:14 </a:t>
            </a:r>
            <a:r>
              <a:rPr lang="mr-IN" dirty="0" smtClean="0"/>
              <a:t>–</a:t>
            </a:r>
            <a:r>
              <a:rPr lang="en-US" dirty="0" smtClean="0"/>
              <a:t> “</a:t>
            </a:r>
            <a:r>
              <a:rPr lang="en-US" i="1" dirty="0" smtClean="0"/>
              <a:t>Where </a:t>
            </a:r>
            <a:r>
              <a:rPr lang="en-US" i="1" dirty="0"/>
              <a:t>there is no counsel, the people fall</a:t>
            </a:r>
            <a:r>
              <a:rPr lang="en-US" i="1" dirty="0" smtClean="0"/>
              <a:t>; but </a:t>
            </a:r>
            <a:r>
              <a:rPr lang="en-US" i="1" dirty="0"/>
              <a:t>in the multitude of counselors there is safety</a:t>
            </a:r>
            <a:r>
              <a:rPr lang="en-US" i="1" dirty="0" smtClean="0"/>
              <a:t>.”</a:t>
            </a:r>
          </a:p>
        </p:txBody>
      </p:sp>
    </p:spTree>
    <p:extLst>
      <p:ext uri="{BB962C8B-B14F-4D97-AF65-F5344CB8AC3E}">
        <p14:creationId xmlns:p14="http://schemas.microsoft.com/office/powerpoint/2010/main" val="164833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Reminders for those struggling with anxiety/depression:</a:t>
            </a:r>
          </a:p>
        </p:txBody>
      </p:sp>
      <p:sp>
        <p:nvSpPr>
          <p:cNvPr id="5" name="Content Placeholder 4"/>
          <p:cNvSpPr>
            <a:spLocks noGrp="1"/>
          </p:cNvSpPr>
          <p:nvPr>
            <p:ph idx="1"/>
          </p:nvPr>
        </p:nvSpPr>
        <p:spPr>
          <a:xfrm>
            <a:off x="457200" y="1823373"/>
            <a:ext cx="8229600" cy="4558434"/>
          </a:xfrm>
        </p:spPr>
        <p:txBody>
          <a:bodyPr>
            <a:normAutofit/>
          </a:bodyPr>
          <a:lstStyle/>
          <a:p>
            <a:pPr marL="514350" lvl="1" indent="-457200">
              <a:buFont typeface="Arial"/>
              <a:buChar char="•"/>
            </a:pPr>
            <a:r>
              <a:rPr lang="en-US" sz="3200" dirty="0"/>
              <a:t>There is no shame in seeing a counselor, elder or advisor for your problems</a:t>
            </a:r>
            <a:r>
              <a:rPr lang="en-US" sz="3200" dirty="0" smtClean="0"/>
              <a:t>.</a:t>
            </a:r>
            <a:endParaRPr lang="en-US" sz="3200" dirty="0" smtClean="0"/>
          </a:p>
          <a:p>
            <a:pPr marL="514350" lvl="1" indent="-457200">
              <a:buFont typeface="Arial"/>
              <a:buChar char="•"/>
            </a:pPr>
            <a:r>
              <a:rPr lang="en-US" sz="3200" dirty="0" smtClean="0"/>
              <a:t>Ultimately</a:t>
            </a:r>
            <a:r>
              <a:rPr lang="en-US" sz="3200" dirty="0"/>
              <a:t>, your battle is not against anxiety, depression, OCD, </a:t>
            </a:r>
            <a:r>
              <a:rPr lang="en-US" sz="3200" dirty="0" smtClean="0"/>
              <a:t>or PTSD. </a:t>
            </a:r>
            <a:r>
              <a:rPr lang="en-US" sz="3200" dirty="0"/>
              <a:t>Your battle is against Satan</a:t>
            </a:r>
            <a:r>
              <a:rPr lang="en-US" sz="3200" dirty="0" smtClean="0"/>
              <a:t>.</a:t>
            </a:r>
          </a:p>
          <a:p>
            <a:pPr marL="514350" lvl="1" indent="-457200">
              <a:buFont typeface="Arial"/>
              <a:buChar char="•"/>
            </a:pPr>
            <a:r>
              <a:rPr lang="en-US" sz="3200" dirty="0"/>
              <a:t>Getting outside of ourselves helps us to forget about our own worries and emotions and help others in their time of </a:t>
            </a:r>
            <a:r>
              <a:rPr lang="en-US" sz="3200" dirty="0" smtClean="0"/>
              <a:t>need.</a:t>
            </a:r>
            <a:endParaRPr lang="en-US" sz="3200" dirty="0"/>
          </a:p>
        </p:txBody>
      </p:sp>
    </p:spTree>
    <p:extLst>
      <p:ext uri="{BB962C8B-B14F-4D97-AF65-F5344CB8AC3E}">
        <p14:creationId xmlns:p14="http://schemas.microsoft.com/office/powerpoint/2010/main" val="42896668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Reminders for those who have </a:t>
            </a:r>
            <a:r>
              <a:rPr lang="en-US" dirty="0" smtClean="0"/>
              <a:t>friends or relatives </a:t>
            </a:r>
            <a:r>
              <a:rPr lang="en-US" dirty="0"/>
              <a:t>struggling with anxiety/depression:</a:t>
            </a:r>
          </a:p>
        </p:txBody>
      </p:sp>
      <p:sp>
        <p:nvSpPr>
          <p:cNvPr id="5" name="Content Placeholder 4"/>
          <p:cNvSpPr>
            <a:spLocks noGrp="1"/>
          </p:cNvSpPr>
          <p:nvPr>
            <p:ph idx="1"/>
          </p:nvPr>
        </p:nvSpPr>
        <p:spPr>
          <a:xfrm>
            <a:off x="457200" y="2132695"/>
            <a:ext cx="8229600" cy="4249111"/>
          </a:xfrm>
        </p:spPr>
        <p:txBody>
          <a:bodyPr>
            <a:normAutofit/>
          </a:bodyPr>
          <a:lstStyle/>
          <a:p>
            <a:pPr marL="514350" lvl="1" indent="-457200">
              <a:buFont typeface="Arial"/>
              <a:buChar char="•"/>
            </a:pPr>
            <a:r>
              <a:rPr lang="en-US" sz="3200" dirty="0" smtClean="0"/>
              <a:t>We </a:t>
            </a:r>
            <a:r>
              <a:rPr lang="en-US" sz="3200" dirty="0"/>
              <a:t>have a responsibility to bear the burdens of those who struggle with these emotions (Galatians 6:1-3)</a:t>
            </a:r>
            <a:r>
              <a:rPr lang="en-US" sz="3200" dirty="0" smtClean="0"/>
              <a:t>.</a:t>
            </a:r>
          </a:p>
          <a:p>
            <a:pPr marL="57150" lvl="1" indent="0">
              <a:buNone/>
            </a:pPr>
            <a:endParaRPr lang="en-US" sz="3200" dirty="0"/>
          </a:p>
          <a:p>
            <a:pPr marL="514350" lvl="1" indent="-457200">
              <a:buFont typeface="Arial"/>
              <a:buChar char="•"/>
            </a:pPr>
            <a:r>
              <a:rPr lang="en-US" sz="3200" dirty="0"/>
              <a:t>As brothers and sisters in Christ, we have a responsibility to reaffirm our love for those who have turned from their sins - 2 Cor. 2:6-</a:t>
            </a:r>
            <a:r>
              <a:rPr lang="en-US" sz="3200" dirty="0" smtClean="0"/>
              <a:t>8</a:t>
            </a:r>
            <a:endParaRPr lang="en-US" sz="3200" dirty="0"/>
          </a:p>
        </p:txBody>
      </p:sp>
    </p:spTree>
    <p:extLst>
      <p:ext uri="{BB962C8B-B14F-4D97-AF65-F5344CB8AC3E}">
        <p14:creationId xmlns:p14="http://schemas.microsoft.com/office/powerpoint/2010/main" val="1058967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Reminders for those who have </a:t>
            </a:r>
            <a:r>
              <a:rPr lang="en-US" dirty="0" smtClean="0"/>
              <a:t>friends or relatives </a:t>
            </a:r>
            <a:r>
              <a:rPr lang="en-US" dirty="0"/>
              <a:t>struggling with anxiety/depression:</a:t>
            </a:r>
          </a:p>
        </p:txBody>
      </p:sp>
      <p:sp>
        <p:nvSpPr>
          <p:cNvPr id="5" name="Content Placeholder 4"/>
          <p:cNvSpPr>
            <a:spLocks noGrp="1"/>
          </p:cNvSpPr>
          <p:nvPr>
            <p:ph idx="1"/>
          </p:nvPr>
        </p:nvSpPr>
        <p:spPr>
          <a:xfrm>
            <a:off x="457200" y="2132695"/>
            <a:ext cx="8229600" cy="4249111"/>
          </a:xfrm>
        </p:spPr>
        <p:txBody>
          <a:bodyPr>
            <a:normAutofit fontScale="92500"/>
          </a:bodyPr>
          <a:lstStyle/>
          <a:p>
            <a:pPr marL="514350" lvl="1" indent="-457200">
              <a:buFont typeface="Arial"/>
              <a:buChar char="•"/>
            </a:pPr>
            <a:r>
              <a:rPr lang="en-US" sz="3200" dirty="0"/>
              <a:t>We have a responsibility to remind one another of the hope we are striving for in </a:t>
            </a:r>
            <a:r>
              <a:rPr lang="en-US" sz="3200" dirty="0" smtClean="0"/>
              <a:t>Christ:</a:t>
            </a:r>
          </a:p>
          <a:p>
            <a:pPr marL="514350" lvl="1" indent="-457200">
              <a:buFont typeface="Arial"/>
              <a:buChar char="•"/>
            </a:pPr>
            <a:r>
              <a:rPr lang="en-US" sz="3200" dirty="0"/>
              <a:t>1 Cor. 15:</a:t>
            </a:r>
            <a:r>
              <a:rPr lang="en-US" sz="3200" dirty="0" smtClean="0"/>
              <a:t>19 </a:t>
            </a:r>
            <a:r>
              <a:rPr lang="mr-IN" sz="3200" dirty="0" smtClean="0"/>
              <a:t>–</a:t>
            </a:r>
            <a:r>
              <a:rPr lang="en-US" sz="3200" dirty="0" smtClean="0"/>
              <a:t> </a:t>
            </a:r>
            <a:r>
              <a:rPr lang="en-US" sz="3200" i="1" dirty="0"/>
              <a:t>“If in this life only we have hope in Christ, we are of all men the most </a:t>
            </a:r>
            <a:r>
              <a:rPr lang="en-US" sz="3200" i="1" dirty="0" smtClean="0"/>
              <a:t>pitiable.”</a:t>
            </a:r>
            <a:endParaRPr lang="en-US" sz="3200" dirty="0" smtClean="0"/>
          </a:p>
          <a:p>
            <a:pPr marL="514350" lvl="1" indent="-457200">
              <a:buFont typeface="Arial"/>
              <a:buChar char="•"/>
            </a:pPr>
            <a:r>
              <a:rPr lang="en-US" sz="3200" dirty="0" smtClean="0"/>
              <a:t>Gal </a:t>
            </a:r>
            <a:r>
              <a:rPr lang="en-US" sz="3200" dirty="0"/>
              <a:t>5:</a:t>
            </a:r>
            <a:r>
              <a:rPr lang="en-US" sz="3200" dirty="0" smtClean="0"/>
              <a:t>5 </a:t>
            </a:r>
            <a:r>
              <a:rPr lang="mr-IN" sz="3200" dirty="0" smtClean="0"/>
              <a:t>–</a:t>
            </a:r>
            <a:r>
              <a:rPr lang="en-US" sz="3200" dirty="0"/>
              <a:t> </a:t>
            </a:r>
            <a:r>
              <a:rPr lang="en-US" sz="3200" i="1" dirty="0"/>
              <a:t>“For we through the Spirit eagerly wait for the hope of righteousness by faith</a:t>
            </a:r>
            <a:r>
              <a:rPr lang="en-US" sz="3200" i="1" dirty="0" smtClean="0"/>
              <a:t>.”</a:t>
            </a:r>
            <a:endParaRPr lang="en-US" sz="3200" i="1" dirty="0"/>
          </a:p>
          <a:p>
            <a:pPr marL="514350" lvl="1" indent="-457200">
              <a:buFont typeface="Arial"/>
              <a:buChar char="•"/>
            </a:pPr>
            <a:r>
              <a:rPr lang="en-US" sz="3200" dirty="0" smtClean="0"/>
              <a:t>Col</a:t>
            </a:r>
            <a:r>
              <a:rPr lang="en-US" sz="3200" dirty="0"/>
              <a:t>. 1:5, </a:t>
            </a:r>
            <a:r>
              <a:rPr lang="en-US" sz="3200" dirty="0" smtClean="0"/>
              <a:t>27</a:t>
            </a:r>
          </a:p>
          <a:p>
            <a:pPr marL="514350" lvl="1" indent="-457200">
              <a:buFont typeface="Arial"/>
              <a:buChar char="•"/>
            </a:pPr>
            <a:r>
              <a:rPr lang="en-US" sz="3200" dirty="0" smtClean="0"/>
              <a:t>1 </a:t>
            </a:r>
            <a:r>
              <a:rPr lang="en-US" sz="3200" dirty="0"/>
              <a:t>Thess. 5:</a:t>
            </a:r>
            <a:r>
              <a:rPr lang="en-US" sz="3200" dirty="0" smtClean="0"/>
              <a:t>8-11</a:t>
            </a:r>
            <a:endParaRPr lang="en-US" sz="3200" dirty="0"/>
          </a:p>
        </p:txBody>
      </p:sp>
    </p:spTree>
    <p:extLst>
      <p:ext uri="{BB962C8B-B14F-4D97-AF65-F5344CB8AC3E}">
        <p14:creationId xmlns:p14="http://schemas.microsoft.com/office/powerpoint/2010/main" val="668875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fontScale="90000"/>
          </a:bodyPr>
          <a:lstStyle/>
          <a:p>
            <a:pPr lvl="0"/>
            <a:r>
              <a:rPr lang="en-US" dirty="0"/>
              <a:t>Reminders for those who have </a:t>
            </a:r>
            <a:r>
              <a:rPr lang="en-US" dirty="0" smtClean="0"/>
              <a:t>friends or relatives </a:t>
            </a:r>
            <a:r>
              <a:rPr lang="en-US" dirty="0"/>
              <a:t>struggling with anxiety/depression:</a:t>
            </a:r>
          </a:p>
        </p:txBody>
      </p:sp>
      <p:sp>
        <p:nvSpPr>
          <p:cNvPr id="5" name="Content Placeholder 4"/>
          <p:cNvSpPr>
            <a:spLocks noGrp="1"/>
          </p:cNvSpPr>
          <p:nvPr>
            <p:ph idx="1"/>
          </p:nvPr>
        </p:nvSpPr>
        <p:spPr>
          <a:xfrm>
            <a:off x="457200" y="2132695"/>
            <a:ext cx="8229600" cy="4249111"/>
          </a:xfrm>
        </p:spPr>
        <p:txBody>
          <a:bodyPr numCol="2">
            <a:normAutofit fontScale="92500"/>
          </a:bodyPr>
          <a:lstStyle/>
          <a:p>
            <a:pPr marL="514350" lvl="1" indent="-457200">
              <a:buFont typeface="Arial"/>
              <a:buChar char="•"/>
            </a:pPr>
            <a:r>
              <a:rPr lang="en-US" sz="3200" dirty="0"/>
              <a:t>1 Tim. 1:</a:t>
            </a:r>
            <a:r>
              <a:rPr lang="en-US" sz="3200" dirty="0" smtClean="0"/>
              <a:t>1</a:t>
            </a:r>
            <a:endParaRPr lang="en-US" sz="3200" dirty="0"/>
          </a:p>
          <a:p>
            <a:pPr marL="514350" lvl="1" indent="-457200">
              <a:buFont typeface="Arial"/>
              <a:buChar char="•"/>
            </a:pPr>
            <a:r>
              <a:rPr lang="en-US" sz="3200" dirty="0" smtClean="0"/>
              <a:t>Titus </a:t>
            </a:r>
            <a:r>
              <a:rPr lang="en-US" sz="3200" dirty="0"/>
              <a:t>1:</a:t>
            </a:r>
            <a:r>
              <a:rPr lang="en-US" sz="3200" dirty="0" smtClean="0"/>
              <a:t>2</a:t>
            </a:r>
          </a:p>
          <a:p>
            <a:pPr marL="514350" lvl="1" indent="-457200">
              <a:buFont typeface="Arial"/>
              <a:buChar char="•"/>
            </a:pPr>
            <a:r>
              <a:rPr lang="en-US" sz="3200" dirty="0" smtClean="0"/>
              <a:t>Titus 2</a:t>
            </a:r>
            <a:r>
              <a:rPr lang="en-US" sz="3200" dirty="0"/>
              <a:t>:</a:t>
            </a:r>
            <a:r>
              <a:rPr lang="en-US" sz="3200" dirty="0" smtClean="0"/>
              <a:t>13</a:t>
            </a:r>
          </a:p>
          <a:p>
            <a:pPr marL="514350" lvl="1" indent="-457200">
              <a:buFont typeface="Arial"/>
              <a:buChar char="•"/>
            </a:pPr>
            <a:r>
              <a:rPr lang="en-US" sz="3200" dirty="0" smtClean="0"/>
              <a:t>Titus 3</a:t>
            </a:r>
            <a:r>
              <a:rPr lang="en-US" sz="3200" dirty="0"/>
              <a:t>:</a:t>
            </a:r>
            <a:r>
              <a:rPr lang="en-US" sz="3200" dirty="0" smtClean="0"/>
              <a:t>7</a:t>
            </a:r>
            <a:endParaRPr lang="en-US" sz="3200" dirty="0"/>
          </a:p>
          <a:p>
            <a:pPr marL="514350" lvl="1" indent="-457200">
              <a:buFont typeface="Arial"/>
              <a:buChar char="•"/>
            </a:pPr>
            <a:r>
              <a:rPr lang="en-US" sz="3200" dirty="0" smtClean="0"/>
              <a:t>Heb</a:t>
            </a:r>
            <a:r>
              <a:rPr lang="en-US" sz="3200" dirty="0"/>
              <a:t>. 3:</a:t>
            </a:r>
            <a:r>
              <a:rPr lang="en-US" sz="3200" dirty="0" smtClean="0"/>
              <a:t>6</a:t>
            </a:r>
          </a:p>
          <a:p>
            <a:pPr marL="514350" lvl="1" indent="-457200">
              <a:buFont typeface="Arial"/>
              <a:buChar char="•"/>
            </a:pPr>
            <a:r>
              <a:rPr lang="en-US" sz="3200" dirty="0" err="1" smtClean="0"/>
              <a:t>Heb</a:t>
            </a:r>
            <a:r>
              <a:rPr lang="en-US" sz="3200" dirty="0" smtClean="0"/>
              <a:t> 6</a:t>
            </a:r>
            <a:r>
              <a:rPr lang="en-US" sz="3200" dirty="0"/>
              <a:t>:</a:t>
            </a:r>
            <a:r>
              <a:rPr lang="en-US" sz="3200" dirty="0" smtClean="0"/>
              <a:t>11</a:t>
            </a:r>
          </a:p>
          <a:p>
            <a:pPr marL="514350" lvl="1" indent="-457200">
              <a:buFont typeface="Arial"/>
              <a:buChar char="•"/>
            </a:pPr>
            <a:r>
              <a:rPr lang="en-US" sz="3200" dirty="0" err="1" smtClean="0"/>
              <a:t>Heb</a:t>
            </a:r>
            <a:r>
              <a:rPr lang="en-US" sz="3200" dirty="0" smtClean="0"/>
              <a:t> 6:18</a:t>
            </a:r>
            <a:r>
              <a:rPr lang="en-US" sz="3200" dirty="0"/>
              <a:t>-</a:t>
            </a:r>
            <a:r>
              <a:rPr lang="en-US" sz="3200" dirty="0" smtClean="0"/>
              <a:t>19</a:t>
            </a:r>
          </a:p>
          <a:p>
            <a:pPr marL="514350" lvl="1" indent="-457200">
              <a:buFont typeface="Arial"/>
              <a:buChar char="•"/>
            </a:pPr>
            <a:r>
              <a:rPr lang="en-US" sz="3200" b="1" dirty="0" smtClean="0"/>
              <a:t>Heb</a:t>
            </a:r>
            <a:r>
              <a:rPr lang="en-US" sz="3200" b="1" dirty="0"/>
              <a:t>. 7:</a:t>
            </a:r>
            <a:r>
              <a:rPr lang="en-US" sz="3200" b="1" dirty="0" smtClean="0"/>
              <a:t>19</a:t>
            </a:r>
          </a:p>
          <a:p>
            <a:pPr marL="514350" lvl="1" indent="-457200">
              <a:buFont typeface="Arial"/>
              <a:buChar char="•"/>
            </a:pPr>
            <a:r>
              <a:rPr lang="en-US" sz="3200" dirty="0" err="1" smtClean="0"/>
              <a:t>Heb</a:t>
            </a:r>
            <a:r>
              <a:rPr lang="en-US" sz="3200" dirty="0" smtClean="0"/>
              <a:t> 10</a:t>
            </a:r>
            <a:r>
              <a:rPr lang="en-US" sz="3200" dirty="0"/>
              <a:t>:</a:t>
            </a:r>
            <a:r>
              <a:rPr lang="en-US" sz="3200" dirty="0" smtClean="0"/>
              <a:t>23</a:t>
            </a:r>
          </a:p>
          <a:p>
            <a:pPr marL="514350" lvl="1" indent="-457200">
              <a:buFont typeface="Arial"/>
              <a:buChar char="•"/>
            </a:pPr>
            <a:r>
              <a:rPr lang="en-US" sz="3200" dirty="0" err="1" smtClean="0"/>
              <a:t>Heb</a:t>
            </a:r>
            <a:r>
              <a:rPr lang="en-US" sz="3200" dirty="0" smtClean="0"/>
              <a:t> 11</a:t>
            </a:r>
            <a:r>
              <a:rPr lang="en-US" sz="3200" dirty="0"/>
              <a:t>:</a:t>
            </a:r>
            <a:r>
              <a:rPr lang="en-US" sz="3200" dirty="0" smtClean="0"/>
              <a:t>1</a:t>
            </a:r>
          </a:p>
          <a:p>
            <a:pPr marL="514350" lvl="1" indent="-457200">
              <a:buFont typeface="Arial"/>
              <a:buChar char="•"/>
            </a:pPr>
            <a:r>
              <a:rPr lang="en-US" sz="3200" b="1" dirty="0" smtClean="0"/>
              <a:t>1 </a:t>
            </a:r>
            <a:r>
              <a:rPr lang="en-US" sz="3200" b="1" dirty="0"/>
              <a:t>Pet. 1:</a:t>
            </a:r>
            <a:r>
              <a:rPr lang="en-US" sz="3200" b="1" dirty="0" smtClean="0"/>
              <a:t>13</a:t>
            </a:r>
          </a:p>
          <a:p>
            <a:pPr marL="514350" lvl="1" indent="-457200">
              <a:buFont typeface="Arial"/>
              <a:buChar char="•"/>
            </a:pPr>
            <a:r>
              <a:rPr lang="en-US" sz="3200" dirty="0" smtClean="0"/>
              <a:t>1 </a:t>
            </a:r>
            <a:r>
              <a:rPr lang="en-US" sz="3200" dirty="0"/>
              <a:t>John 3:</a:t>
            </a:r>
            <a:r>
              <a:rPr lang="en-US" sz="3200" dirty="0" smtClean="0"/>
              <a:t>3</a:t>
            </a:r>
            <a:endParaRPr lang="en-US" sz="3200" dirty="0"/>
          </a:p>
        </p:txBody>
      </p:sp>
    </p:spTree>
    <p:extLst>
      <p:ext uri="{BB962C8B-B14F-4D97-AF65-F5344CB8AC3E}">
        <p14:creationId xmlns:p14="http://schemas.microsoft.com/office/powerpoint/2010/main" val="181957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fade">
                                      <p:cBhvr>
                                        <p:cTn id="34" dur="500"/>
                                        <p:tgtEl>
                                          <p:spTgt spid="5">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fade">
                                      <p:cBhvr>
                                        <p:cTn id="37" dur="500"/>
                                        <p:tgtEl>
                                          <p:spTgt spid="5">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fade">
                                      <p:cBhvr>
                                        <p:cTn id="4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318"/>
            <a:ext cx="8229600" cy="1143000"/>
          </a:xfrm>
        </p:spPr>
        <p:txBody>
          <a:bodyPr>
            <a:normAutofit/>
          </a:bodyPr>
          <a:lstStyle/>
          <a:p>
            <a:pPr lvl="0"/>
            <a:r>
              <a:rPr lang="en-US" dirty="0" smtClean="0"/>
              <a:t>Conclusion:</a:t>
            </a:r>
            <a:endParaRPr lang="en-US" dirty="0"/>
          </a:p>
        </p:txBody>
      </p:sp>
      <p:sp>
        <p:nvSpPr>
          <p:cNvPr id="5" name="Content Placeholder 4"/>
          <p:cNvSpPr>
            <a:spLocks noGrp="1"/>
          </p:cNvSpPr>
          <p:nvPr>
            <p:ph idx="1"/>
          </p:nvPr>
        </p:nvSpPr>
        <p:spPr>
          <a:xfrm>
            <a:off x="457200" y="1644293"/>
            <a:ext cx="8229600" cy="4737514"/>
          </a:xfrm>
        </p:spPr>
        <p:txBody>
          <a:bodyPr>
            <a:normAutofit/>
          </a:bodyPr>
          <a:lstStyle/>
          <a:p>
            <a:pPr marL="514350" lvl="1" indent="-457200">
              <a:buFont typeface="Arial"/>
              <a:buChar char="•"/>
            </a:pPr>
            <a:r>
              <a:rPr lang="en-US" sz="3200" dirty="0"/>
              <a:t>“And I heard a loud voice from heaven saying, ‘Behold, the tabernacle of God is with men, and He will dwell with them, and they shall be His people. God Himself will be with them and be their God. </a:t>
            </a:r>
            <a:r>
              <a:rPr lang="en-US" sz="3200" b="1" baseline="30000" dirty="0"/>
              <a:t>4 </a:t>
            </a:r>
            <a:r>
              <a:rPr lang="en-US" sz="3200" dirty="0"/>
              <a:t>And </a:t>
            </a:r>
            <a:r>
              <a:rPr lang="en-US" sz="3200" b="1" dirty="0"/>
              <a:t>God will wipe away every tear from their eyes</a:t>
            </a:r>
            <a:r>
              <a:rPr lang="en-US" sz="3200" dirty="0"/>
              <a:t>; </a:t>
            </a:r>
            <a:r>
              <a:rPr lang="en-US" sz="3200" b="1" dirty="0"/>
              <a:t>there shall be no more death,</a:t>
            </a:r>
            <a:r>
              <a:rPr lang="en-US" sz="3200" dirty="0"/>
              <a:t> </a:t>
            </a:r>
            <a:r>
              <a:rPr lang="en-US" sz="3200" b="1" dirty="0"/>
              <a:t>nor sorrow</a:t>
            </a:r>
            <a:r>
              <a:rPr lang="en-US" sz="3200" dirty="0"/>
              <a:t>, </a:t>
            </a:r>
            <a:r>
              <a:rPr lang="en-US" sz="3200" b="1" dirty="0"/>
              <a:t>nor crying</a:t>
            </a:r>
            <a:r>
              <a:rPr lang="en-US" sz="3200" dirty="0"/>
              <a:t>. </a:t>
            </a:r>
            <a:r>
              <a:rPr lang="en-US" sz="3200" b="1" dirty="0"/>
              <a:t>There shall be no more pain</a:t>
            </a:r>
            <a:r>
              <a:rPr lang="en-US" sz="3200" dirty="0"/>
              <a:t>, for the former things have passed away.’” – Rev. 21:3-4</a:t>
            </a:r>
          </a:p>
          <a:p>
            <a:pPr marL="514350" lvl="1" indent="-457200">
              <a:buFont typeface="Arial"/>
              <a:buChar char="•"/>
            </a:pPr>
            <a:endParaRPr lang="en-US" sz="3200" dirty="0"/>
          </a:p>
        </p:txBody>
      </p:sp>
    </p:spTree>
    <p:extLst>
      <p:ext uri="{BB962C8B-B14F-4D97-AF65-F5344CB8AC3E}">
        <p14:creationId xmlns:p14="http://schemas.microsoft.com/office/powerpoint/2010/main" val="4174655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0" lvl="2" indent="0">
              <a:buNone/>
            </a:pPr>
            <a:endParaRPr lang="en-US" sz="3600" dirty="0" smtClean="0"/>
          </a:p>
          <a:p>
            <a:pPr marL="0" lvl="2" indent="0" algn="ctr">
              <a:buNone/>
            </a:pPr>
            <a:r>
              <a:rPr lang="en-US" sz="3600" dirty="0" smtClean="0"/>
              <a:t>I. Feeling </a:t>
            </a:r>
            <a:r>
              <a:rPr lang="en-US" sz="3600" dirty="0"/>
              <a:t>depressed throughout each day on most or all days</a:t>
            </a:r>
          </a:p>
          <a:p>
            <a:pPr marL="0" indent="0">
              <a:buNone/>
            </a:pPr>
            <a:endParaRPr lang="en-US" dirty="0"/>
          </a:p>
        </p:txBody>
      </p:sp>
    </p:spTree>
    <p:extLst>
      <p:ext uri="{BB962C8B-B14F-4D97-AF65-F5344CB8AC3E}">
        <p14:creationId xmlns:p14="http://schemas.microsoft.com/office/powerpoint/2010/main" val="16878651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0" lvl="2" indent="0">
              <a:buNone/>
            </a:pPr>
            <a:endParaRPr lang="en-US" sz="3600" dirty="0" smtClean="0"/>
          </a:p>
          <a:p>
            <a:pPr marL="0" lvl="2" indent="0" algn="ctr">
              <a:buNone/>
            </a:pPr>
            <a:r>
              <a:rPr lang="en-US" sz="3600" dirty="0" smtClean="0"/>
              <a:t>II. </a:t>
            </a:r>
            <a:r>
              <a:rPr lang="en-US" sz="3600" dirty="0"/>
              <a:t>Lack of interest and enjoyment in activities you used to find pleasurable</a:t>
            </a:r>
          </a:p>
          <a:p>
            <a:pPr marL="0" lvl="2" indent="0" algn="ctr">
              <a:buNone/>
            </a:pPr>
            <a:endParaRPr lang="en-US" dirty="0"/>
          </a:p>
        </p:txBody>
      </p:sp>
    </p:spTree>
    <p:extLst>
      <p:ext uri="{BB962C8B-B14F-4D97-AF65-F5344CB8AC3E}">
        <p14:creationId xmlns:p14="http://schemas.microsoft.com/office/powerpoint/2010/main" val="9691770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914400" lvl="2" indent="0">
              <a:buNone/>
            </a:pPr>
            <a:endParaRPr lang="en-US" sz="3600" dirty="0"/>
          </a:p>
          <a:p>
            <a:pPr marL="114300" indent="0" algn="ctr">
              <a:buNone/>
            </a:pPr>
            <a:r>
              <a:rPr lang="en-US" sz="3600" dirty="0" smtClean="0"/>
              <a:t>III. </a:t>
            </a:r>
            <a:r>
              <a:rPr lang="en-US" sz="3600" dirty="0"/>
              <a:t>Trouble sleeping, or sleeping too much</a:t>
            </a:r>
          </a:p>
          <a:p>
            <a:pPr marL="0" lvl="2" indent="0" algn="ctr">
              <a:buNone/>
            </a:pPr>
            <a:endParaRPr lang="en-US" dirty="0"/>
          </a:p>
        </p:txBody>
      </p:sp>
    </p:spTree>
    <p:extLst>
      <p:ext uri="{BB962C8B-B14F-4D97-AF65-F5344CB8AC3E}">
        <p14:creationId xmlns:p14="http://schemas.microsoft.com/office/powerpoint/2010/main" val="33969087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114300" lvl="2" indent="0" algn="ctr">
              <a:buNone/>
            </a:pPr>
            <a:endParaRPr lang="en-US" sz="3600" dirty="0" smtClean="0"/>
          </a:p>
          <a:p>
            <a:pPr marL="114300" lvl="2" indent="0" algn="ctr">
              <a:buNone/>
            </a:pPr>
            <a:r>
              <a:rPr lang="en-US" sz="3600" dirty="0" smtClean="0"/>
              <a:t>IV. </a:t>
            </a:r>
            <a:r>
              <a:rPr lang="en-US" sz="3600" dirty="0"/>
              <a:t>Trouble eating, or eating too much</a:t>
            </a:r>
            <a:r>
              <a:rPr lang="en-US" sz="3600" dirty="0" smtClean="0"/>
              <a:t>, coupled </a:t>
            </a:r>
            <a:r>
              <a:rPr lang="en-US" sz="3600" dirty="0"/>
              <a:t>with weight gain or weight loss</a:t>
            </a:r>
          </a:p>
          <a:p>
            <a:pPr marL="114300" indent="0" algn="ctr">
              <a:buNone/>
            </a:pPr>
            <a:endParaRPr lang="en-US" dirty="0"/>
          </a:p>
        </p:txBody>
      </p:sp>
    </p:spTree>
    <p:extLst>
      <p:ext uri="{BB962C8B-B14F-4D97-AF65-F5344CB8AC3E}">
        <p14:creationId xmlns:p14="http://schemas.microsoft.com/office/powerpoint/2010/main" val="38957297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114300" lvl="2" indent="0" algn="ctr">
              <a:buNone/>
            </a:pPr>
            <a:endParaRPr lang="en-US" sz="3600" dirty="0" smtClean="0"/>
          </a:p>
          <a:p>
            <a:pPr marL="114300" indent="0" algn="ctr">
              <a:buNone/>
            </a:pPr>
            <a:r>
              <a:rPr lang="en-US" dirty="0" smtClean="0"/>
              <a:t>V. </a:t>
            </a:r>
            <a:r>
              <a:rPr lang="en-US" dirty="0"/>
              <a:t>Irritability, restlessness, or </a:t>
            </a:r>
            <a:r>
              <a:rPr lang="en-US" dirty="0" smtClean="0"/>
              <a:t>agitation</a:t>
            </a:r>
            <a:endParaRPr lang="en-US" dirty="0"/>
          </a:p>
        </p:txBody>
      </p:sp>
    </p:spTree>
    <p:extLst>
      <p:ext uri="{BB962C8B-B14F-4D97-AF65-F5344CB8AC3E}">
        <p14:creationId xmlns:p14="http://schemas.microsoft.com/office/powerpoint/2010/main" val="17850393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114300" lvl="2" indent="0" algn="ctr">
              <a:buNone/>
            </a:pPr>
            <a:endParaRPr lang="en-US" sz="3600" dirty="0" smtClean="0"/>
          </a:p>
          <a:p>
            <a:pPr marL="114300" lvl="2" indent="0" algn="ctr">
              <a:buNone/>
            </a:pPr>
            <a:r>
              <a:rPr lang="en-US" sz="3600" dirty="0" smtClean="0"/>
              <a:t>VI. </a:t>
            </a:r>
            <a:r>
              <a:rPr lang="en-US" sz="3600" dirty="0"/>
              <a:t>Extreme fatigue</a:t>
            </a:r>
          </a:p>
          <a:p>
            <a:pPr marL="114300" indent="0" algn="ctr">
              <a:buNone/>
            </a:pPr>
            <a:endParaRPr lang="en-US" dirty="0"/>
          </a:p>
        </p:txBody>
      </p:sp>
    </p:spTree>
    <p:extLst>
      <p:ext uri="{BB962C8B-B14F-4D97-AF65-F5344CB8AC3E}">
        <p14:creationId xmlns:p14="http://schemas.microsoft.com/office/powerpoint/2010/main" val="24866908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361"/>
            <a:ext cx="8229600" cy="1143000"/>
          </a:xfrm>
        </p:spPr>
        <p:txBody>
          <a:bodyPr/>
          <a:lstStyle/>
          <a:p>
            <a:r>
              <a:rPr lang="en-US" dirty="0" smtClean="0"/>
              <a:t>DSM-5 Criteria:</a:t>
            </a:r>
            <a:endParaRPr lang="en-US" dirty="0"/>
          </a:p>
        </p:txBody>
      </p:sp>
      <p:sp>
        <p:nvSpPr>
          <p:cNvPr id="5" name="Content Placeholder 4"/>
          <p:cNvSpPr>
            <a:spLocks noGrp="1"/>
          </p:cNvSpPr>
          <p:nvPr>
            <p:ph idx="1"/>
          </p:nvPr>
        </p:nvSpPr>
        <p:spPr>
          <a:xfrm>
            <a:off x="457200" y="1937334"/>
            <a:ext cx="8229600" cy="4188829"/>
          </a:xfrm>
        </p:spPr>
        <p:txBody>
          <a:bodyPr>
            <a:normAutofit/>
          </a:bodyPr>
          <a:lstStyle/>
          <a:p>
            <a:pPr marL="114300" lvl="2" indent="0" algn="ctr">
              <a:buNone/>
            </a:pPr>
            <a:endParaRPr lang="en-US" sz="3600" dirty="0" smtClean="0"/>
          </a:p>
          <a:p>
            <a:pPr marL="114300" lvl="2" indent="0" algn="ctr">
              <a:buNone/>
            </a:pPr>
            <a:r>
              <a:rPr lang="en-US" sz="3600" dirty="0" smtClean="0"/>
              <a:t>VII. Unwarranted </a:t>
            </a:r>
            <a:r>
              <a:rPr lang="en-US" sz="3600" dirty="0"/>
              <a:t>or exaggerated feelings of guilt or worthlessness</a:t>
            </a:r>
            <a:r>
              <a:rPr lang="en-US" sz="3600" dirty="0" smtClean="0">
                <a:effectLst/>
              </a:rPr>
              <a:t> </a:t>
            </a:r>
            <a:endParaRPr lang="en-US" dirty="0"/>
          </a:p>
        </p:txBody>
      </p:sp>
    </p:spTree>
    <p:extLst>
      <p:ext uri="{BB962C8B-B14F-4D97-AF65-F5344CB8AC3E}">
        <p14:creationId xmlns:p14="http://schemas.microsoft.com/office/powerpoint/2010/main" val="18748362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1088</Words>
  <Application>Microsoft Macintosh PowerPoint</Application>
  <PresentationFormat>On-screen Show (4:3)</PresentationFormat>
  <Paragraphs>115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Depression and Anxiety</vt:lpstr>
      <vt:lpstr>DSM-5 Criteria:</vt:lpstr>
      <vt:lpstr>DSM-5 Criteria:</vt:lpstr>
      <vt:lpstr>DSM-5 Criteria:</vt:lpstr>
      <vt:lpstr>DSM-5 Criteria:</vt:lpstr>
      <vt:lpstr>DSM-5 Criteria:</vt:lpstr>
      <vt:lpstr>DSM-5 Criteria:</vt:lpstr>
      <vt:lpstr>DSM-5 Criteria:</vt:lpstr>
      <vt:lpstr>DSM-5 Criteria:</vt:lpstr>
      <vt:lpstr>DSM-5 Criteria:</vt:lpstr>
      <vt:lpstr>National Institute of Mental Health:</vt:lpstr>
      <vt:lpstr>Facts about depression and anxiety:</vt:lpstr>
      <vt:lpstr>What does the Bible say about anxiety/depression?</vt:lpstr>
      <vt:lpstr>What does the Bible say about anxiety/depression?</vt:lpstr>
      <vt:lpstr>What does the Bible say about anxiety/depression?</vt:lpstr>
      <vt:lpstr>How do we deal with these emotions? </vt:lpstr>
      <vt:lpstr>How do we deal with these emotions? </vt:lpstr>
      <vt:lpstr>How do we deal with these emotions? </vt:lpstr>
      <vt:lpstr>What about medications?</vt:lpstr>
      <vt:lpstr>Reminders for those struggling with anxiety/depression:</vt:lpstr>
      <vt:lpstr>Reminders for those struggling with anxiety/depression:</vt:lpstr>
      <vt:lpstr>Reminders for those who have friends or relatives struggling with anxiety/depression:</vt:lpstr>
      <vt:lpstr>Reminders for those who have friends or relatives struggling with anxiety/depression:</vt:lpstr>
      <vt:lpstr>Reminders for those who have friends or relatives struggling with anxiety/depression: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and Depression</dc:title>
  <dc:creator>Michael David Watson</dc:creator>
  <cp:lastModifiedBy>Michael David Watson</cp:lastModifiedBy>
  <cp:revision>8</cp:revision>
  <dcterms:created xsi:type="dcterms:W3CDTF">2018-08-07T19:18:34Z</dcterms:created>
  <dcterms:modified xsi:type="dcterms:W3CDTF">2018-08-08T16:38:57Z</dcterms:modified>
</cp:coreProperties>
</file>