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69" r:id="rId2"/>
    <p:sldId id="362" r:id="rId3"/>
    <p:sldId id="347" r:id="rId4"/>
    <p:sldId id="363" r:id="rId5"/>
    <p:sldId id="365" r:id="rId6"/>
    <p:sldId id="366" r:id="rId7"/>
    <p:sldId id="367" r:id="rId8"/>
    <p:sldId id="368" r:id="rId9"/>
    <p:sldId id="370" r:id="rId10"/>
    <p:sldId id="371" r:id="rId11"/>
    <p:sldId id="369" r:id="rId12"/>
    <p:sldId id="372" r:id="rId13"/>
    <p:sldId id="373" r:id="rId14"/>
    <p:sldId id="374" r:id="rId15"/>
    <p:sldId id="375" r:id="rId16"/>
    <p:sldId id="376" r:id="rId17"/>
    <p:sldId id="377" r:id="rId18"/>
    <p:sldId id="378" r:id="rId19"/>
    <p:sldId id="379" r:id="rId20"/>
    <p:sldId id="380" r:id="rId21"/>
    <p:sldId id="381" r:id="rId22"/>
    <p:sldId id="385" r:id="rId23"/>
    <p:sldId id="386" r:id="rId24"/>
    <p:sldId id="382" r:id="rId25"/>
    <p:sldId id="383" r:id="rId26"/>
    <p:sldId id="384" r:id="rId27"/>
    <p:sldId id="387" r:id="rId28"/>
    <p:sldId id="388" r:id="rId29"/>
    <p:sldId id="389" r:id="rId30"/>
    <p:sldId id="390" r:id="rId31"/>
    <p:sldId id="391" r:id="rId32"/>
    <p:sldId id="395" r:id="rId33"/>
    <p:sldId id="392" r:id="rId34"/>
    <p:sldId id="36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0"/>
    <p:restoredTop sz="86404"/>
  </p:normalViewPr>
  <p:slideViewPr>
    <p:cSldViewPr snapToGrid="0" snapToObjects="1">
      <p:cViewPr varScale="1">
        <p:scale>
          <a:sx n="112" d="100"/>
          <a:sy n="112" d="100"/>
        </p:scale>
        <p:origin x="57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41F24A-74D8-0D46-AD6A-D725EA8B19F4}" type="datetimeFigureOut">
              <a:rPr lang="en-US" smtClean="0"/>
              <a:t>8/27/18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BA696-96D0-EA46-BF20-97BA1D725B23}" type="slidenum">
              <a:rPr lang="en-US" smtClean="0"/>
              <a:t>‹#›</a:t>
            </a:fld>
            <a:endParaRPr lang="en-US"/>
          </a:p>
        </p:txBody>
      </p:sp>
    </p:spTree>
    <p:extLst>
      <p:ext uri="{BB962C8B-B14F-4D97-AF65-F5344CB8AC3E}">
        <p14:creationId xmlns:p14="http://schemas.microsoft.com/office/powerpoint/2010/main" val="154371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BA696-96D0-EA46-BF20-97BA1D725B23}" type="slidenum">
              <a:rPr lang="en-US" smtClean="0"/>
              <a:t>1</a:t>
            </a:fld>
            <a:endParaRPr lang="en-US"/>
          </a:p>
        </p:txBody>
      </p:sp>
    </p:spTree>
    <p:extLst>
      <p:ext uri="{BB962C8B-B14F-4D97-AF65-F5344CB8AC3E}">
        <p14:creationId xmlns:p14="http://schemas.microsoft.com/office/powerpoint/2010/main" val="226407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23D2-389D-9041-AEFC-47202F3C55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046F4-2DA3-9C4B-BBC1-BA30906B02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02AA8E-E90E-CD44-91A6-CEB913FBC2F5}"/>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5" name="Footer Placeholder 4">
            <a:extLst>
              <a:ext uri="{FF2B5EF4-FFF2-40B4-BE49-F238E27FC236}">
                <a16:creationId xmlns:a16="http://schemas.microsoft.com/office/drawing/2014/main" id="{0C75ACC4-3F74-A242-B56B-9440AB1A2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7F05B-77BB-E040-8255-AA3CE7213030}"/>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1350784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19D0-D945-DE4F-BE34-AE4B024DE8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C02661-07E4-A04F-B65B-91BD610F75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8BF4B-EFDF-8346-B8D1-6D34BD72ED94}"/>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5" name="Footer Placeholder 4">
            <a:extLst>
              <a:ext uri="{FF2B5EF4-FFF2-40B4-BE49-F238E27FC236}">
                <a16:creationId xmlns:a16="http://schemas.microsoft.com/office/drawing/2014/main" id="{384789D3-E86C-0042-9D78-CBEEDA73D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0F8D5-C23B-BC44-B60B-E74023CEF632}"/>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1462145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C6728-3453-8748-9B96-0B1D0966A6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6FF61-E77A-434D-A33A-AE9940CC0E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A8DD-E794-814D-AE80-D8631C20A392}"/>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5" name="Footer Placeholder 4">
            <a:extLst>
              <a:ext uri="{FF2B5EF4-FFF2-40B4-BE49-F238E27FC236}">
                <a16:creationId xmlns:a16="http://schemas.microsoft.com/office/drawing/2014/main" id="{459CA75E-30D7-8246-B820-47C218CD83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EAB60-47DF-6346-A09B-734C96BFD518}"/>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3264571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812C7-3576-C24B-91AB-6DBF1C0B1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EAFE0-9064-DD45-9D69-D6D3A42E12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46FF53-E9D4-EE4C-BFC6-D59D4844BE76}"/>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5" name="Footer Placeholder 4">
            <a:extLst>
              <a:ext uri="{FF2B5EF4-FFF2-40B4-BE49-F238E27FC236}">
                <a16:creationId xmlns:a16="http://schemas.microsoft.com/office/drawing/2014/main" id="{AD403198-F3E8-784A-A95E-CB4B94DEC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73705-B240-BF4C-88D3-0A34B0EB42D3}"/>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2167545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915D2-6DE7-984F-8636-BB7224527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9D06B-4369-C944-AAC1-A19AEB827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2EEE2F3-197E-7740-8440-A5DFAC30AE79}"/>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5" name="Footer Placeholder 4">
            <a:extLst>
              <a:ext uri="{FF2B5EF4-FFF2-40B4-BE49-F238E27FC236}">
                <a16:creationId xmlns:a16="http://schemas.microsoft.com/office/drawing/2014/main" id="{A04D20B4-9DB6-5A4C-A6B0-B8ED71E70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BD3C8-2953-2041-B193-92516A150C7C}"/>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106942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4B51-4CE7-854B-8AE9-4B719FF2A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F8986-921F-9047-8A51-483DE288F3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FA985C-FCA3-EB45-8BE8-8211B1BEB8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7956A2-D9EB-E34A-8461-71F3562ED4B2}"/>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6" name="Footer Placeholder 5">
            <a:extLst>
              <a:ext uri="{FF2B5EF4-FFF2-40B4-BE49-F238E27FC236}">
                <a16:creationId xmlns:a16="http://schemas.microsoft.com/office/drawing/2014/main" id="{64964BAB-B56E-C247-903B-46C90BE34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232F8-7AAF-F243-934F-1DAAD88F3F9E}"/>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752690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FEFD-03C4-C34E-B9EF-60AC7286EB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FE18B7-E7B7-D348-B547-5BC16371A6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F8ABF0C-3714-FF45-A116-2978A1E593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02E930-BF04-804D-97B8-EF669CE6D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7E22D1-0BE8-C047-8710-45EB00105E2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DAB334-7540-AE48-9A9A-199B8A4F4B56}"/>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8" name="Footer Placeholder 7">
            <a:extLst>
              <a:ext uri="{FF2B5EF4-FFF2-40B4-BE49-F238E27FC236}">
                <a16:creationId xmlns:a16="http://schemas.microsoft.com/office/drawing/2014/main" id="{D0105592-48A1-1E40-A6D4-5059A76340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73AC49-9214-5646-8599-A8B9ABDA40E6}"/>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140729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AB4F-A422-994C-AC5C-0D87627399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B11F24-7755-B247-B51A-8D6A0BEF3533}"/>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4" name="Footer Placeholder 3">
            <a:extLst>
              <a:ext uri="{FF2B5EF4-FFF2-40B4-BE49-F238E27FC236}">
                <a16:creationId xmlns:a16="http://schemas.microsoft.com/office/drawing/2014/main" id="{F7482474-356A-3A4F-ACF1-1B7D2D6615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D34B7C-5AE1-FB4C-A80E-F5D61CBBD8D3}"/>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174705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E61AB-5DA7-7F49-ABEA-334709061C7F}"/>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3" name="Footer Placeholder 2">
            <a:extLst>
              <a:ext uri="{FF2B5EF4-FFF2-40B4-BE49-F238E27FC236}">
                <a16:creationId xmlns:a16="http://schemas.microsoft.com/office/drawing/2014/main" id="{89F7621A-4A6C-D04F-9F8A-D41480A070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C935A0-53F7-1A44-9F23-731993ABC6BF}"/>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15760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9305E-8251-0B48-BAED-7CF55EF29A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E72FC5-BF4A-064B-8170-3E35997ED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3E1E3-ABF0-9346-9F1B-501C85B06C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5CA494-0566-F742-863E-DB750F5FB1FD}"/>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6" name="Footer Placeholder 5">
            <a:extLst>
              <a:ext uri="{FF2B5EF4-FFF2-40B4-BE49-F238E27FC236}">
                <a16:creationId xmlns:a16="http://schemas.microsoft.com/office/drawing/2014/main" id="{C47CD8FF-039E-FB46-9DC4-A52A1B266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4FB3D-E76D-5E4F-B9C4-B9A74D4EBF98}"/>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64655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B2EF-AB47-7849-A81E-251FB4397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2548C7-D98F-1643-817F-324AA2726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ADE940-EB7A-254C-ABDD-18ED74179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24C2AC-9881-104D-B162-971E16821A8D}"/>
              </a:ext>
            </a:extLst>
          </p:cNvPr>
          <p:cNvSpPr>
            <a:spLocks noGrp="1"/>
          </p:cNvSpPr>
          <p:nvPr>
            <p:ph type="dt" sz="half" idx="10"/>
          </p:nvPr>
        </p:nvSpPr>
        <p:spPr/>
        <p:txBody>
          <a:bodyPr/>
          <a:lstStyle/>
          <a:p>
            <a:fld id="{D3F740DB-B0F1-8841-BED6-48F5808E5C15}" type="datetimeFigureOut">
              <a:rPr lang="en-US" smtClean="0"/>
              <a:t>8/27/18</a:t>
            </a:fld>
            <a:endParaRPr lang="en-US"/>
          </a:p>
        </p:txBody>
      </p:sp>
      <p:sp>
        <p:nvSpPr>
          <p:cNvPr id="6" name="Footer Placeholder 5">
            <a:extLst>
              <a:ext uri="{FF2B5EF4-FFF2-40B4-BE49-F238E27FC236}">
                <a16:creationId xmlns:a16="http://schemas.microsoft.com/office/drawing/2014/main" id="{9646EB3E-2EF3-4248-83F5-32EA0209E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A8EADC-56C7-F440-9FA8-3F922C9D7A51}"/>
              </a:ext>
            </a:extLst>
          </p:cNvPr>
          <p:cNvSpPr>
            <a:spLocks noGrp="1"/>
          </p:cNvSpPr>
          <p:nvPr>
            <p:ph type="sldNum" sz="quarter" idx="12"/>
          </p:nvPr>
        </p:nvSpPr>
        <p:spPr/>
        <p:txBody>
          <a:bodyPr/>
          <a:lstStyle/>
          <a:p>
            <a:fld id="{3A776E0F-0627-E24F-B7C9-9A03266BA0BC}" type="slidenum">
              <a:rPr lang="en-US" smtClean="0"/>
              <a:t>‹#›</a:t>
            </a:fld>
            <a:endParaRPr lang="en-US"/>
          </a:p>
        </p:txBody>
      </p:sp>
    </p:spTree>
    <p:extLst>
      <p:ext uri="{BB962C8B-B14F-4D97-AF65-F5344CB8AC3E}">
        <p14:creationId xmlns:p14="http://schemas.microsoft.com/office/powerpoint/2010/main" val="220667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9393F-BBAA-1A49-B3A3-2F33FF08B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1E8D73-286E-5F41-9B03-44BE8A636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73D05-367D-4243-8B69-08755CCF6C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740DB-B0F1-8841-BED6-48F5808E5C15}" type="datetimeFigureOut">
              <a:rPr lang="en-US" smtClean="0"/>
              <a:t>8/27/18</a:t>
            </a:fld>
            <a:endParaRPr lang="en-US"/>
          </a:p>
        </p:txBody>
      </p:sp>
      <p:sp>
        <p:nvSpPr>
          <p:cNvPr id="5" name="Footer Placeholder 4">
            <a:extLst>
              <a:ext uri="{FF2B5EF4-FFF2-40B4-BE49-F238E27FC236}">
                <a16:creationId xmlns:a16="http://schemas.microsoft.com/office/drawing/2014/main" id="{AD83CBC2-A089-3048-B2E1-0BECF810DE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0B6B92-B8D5-F244-A43B-6E46F0ECFB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76E0F-0627-E24F-B7C9-9A03266BA0BC}" type="slidenum">
              <a:rPr lang="en-US" smtClean="0"/>
              <a:t>‹#›</a:t>
            </a:fld>
            <a:endParaRPr lang="en-US"/>
          </a:p>
        </p:txBody>
      </p:sp>
    </p:spTree>
    <p:extLst>
      <p:ext uri="{BB962C8B-B14F-4D97-AF65-F5344CB8AC3E}">
        <p14:creationId xmlns:p14="http://schemas.microsoft.com/office/powerpoint/2010/main" val="3900053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4" name="Rectangle 3"/>
            <p:cNvSpPr/>
            <p:nvPr/>
          </p:nvSpPr>
          <p:spPr>
            <a:xfrm>
              <a:off x="1902537" y="2259235"/>
              <a:ext cx="8485235" cy="830997"/>
            </a:xfrm>
            <a:prstGeom prst="rect">
              <a:avLst/>
            </a:prstGeom>
            <a:noFill/>
          </p:spPr>
          <p:txBody>
            <a:bodyPr wrap="square" lIns="91440" tIns="45720" rIns="91440" bIns="45720">
              <a:spAutoFit/>
            </a:bodyPr>
            <a:lstStyle/>
            <a:p>
              <a:pPr algn="ctr"/>
              <a:r>
                <a:rPr lang="en-US" sz="48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 BELIEF</a:t>
              </a:r>
            </a:p>
          </p:txBody>
        </p:sp>
        <p:sp>
          <p:nvSpPr>
            <p:cNvPr id="6" name="TextBox 5"/>
            <p:cNvSpPr txBox="1"/>
            <p:nvPr/>
          </p:nvSpPr>
          <p:spPr>
            <a:xfrm>
              <a:off x="5632562" y="3296704"/>
              <a:ext cx="1123513" cy="830997"/>
            </a:xfrm>
            <a:prstGeom prst="rect">
              <a:avLst/>
            </a:prstGeom>
            <a:noFill/>
          </p:spPr>
          <p:txBody>
            <a:bodyPr wrap="none" rtlCol="0">
              <a:spAutoFit/>
            </a:bodyPr>
            <a:lstStyle/>
            <a:p>
              <a:r>
                <a:rPr lang="en-US" sz="4800" dirty="0">
                  <a:latin typeface="Copperplate Gothic Bold" charset="0"/>
                  <a:ea typeface="Copperplate Gothic Bold" charset="0"/>
                  <a:cs typeface="Copperplate Gothic Bold" charset="0"/>
                </a:rPr>
                <a:t>TO</a:t>
              </a:r>
            </a:p>
          </p:txBody>
        </p:sp>
        <p:sp>
          <p:nvSpPr>
            <p:cNvPr id="7" name="TextBox 6"/>
            <p:cNvSpPr txBox="1"/>
            <p:nvPr/>
          </p:nvSpPr>
          <p:spPr>
            <a:xfrm>
              <a:off x="3737087" y="4530822"/>
              <a:ext cx="5071773" cy="830997"/>
            </a:xfrm>
            <a:prstGeom prst="rect">
              <a:avLst/>
            </a:prstGeom>
            <a:noFill/>
          </p:spPr>
          <p:txBody>
            <a:bodyPr wrap="none" rtlCol="0">
              <a:spAutoFit/>
            </a:bodyPr>
            <a:lstStyle/>
            <a:p>
              <a:r>
                <a:rPr lang="en-US" sz="4800" dirty="0">
                  <a:latin typeface="Copperplate Gothic Bold" charset="0"/>
                  <a:ea typeface="Copperplate Gothic Bold" charset="0"/>
                  <a:cs typeface="Copperplate Gothic Bold" charset="0"/>
                </a:rPr>
                <a:t>CONVICTIONS</a:t>
              </a:r>
            </a:p>
          </p:txBody>
        </p:sp>
      </p:grpSp>
      <p:sp>
        <p:nvSpPr>
          <p:cNvPr id="8" name="Rectangle 7"/>
          <p:cNvSpPr/>
          <p:nvPr/>
        </p:nvSpPr>
        <p:spPr>
          <a:xfrm>
            <a:off x="1440418" y="1017651"/>
            <a:ext cx="9665109" cy="830997"/>
          </a:xfrm>
          <a:prstGeom prst="rect">
            <a:avLst/>
          </a:prstGeom>
          <a:noFill/>
        </p:spPr>
        <p:txBody>
          <a:bodyPr wrap="square" lIns="91440" tIns="45720" rIns="91440" bIns="45720">
            <a:spAutoFit/>
          </a:bodyPr>
          <a:lstStyle/>
          <a:p>
            <a:r>
              <a:rPr lang="en-US" sz="4800" b="1" spc="70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THE NECESSITY TO GO</a:t>
            </a:r>
            <a:endParaRPr lang="en-US" sz="48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endParaRPr>
          </a:p>
        </p:txBody>
      </p:sp>
      <p:sp>
        <p:nvSpPr>
          <p:cNvPr id="10" name="Rectangle 9"/>
          <p:cNvSpPr/>
          <p:nvPr/>
        </p:nvSpPr>
        <p:spPr>
          <a:xfrm>
            <a:off x="7521677" y="5761703"/>
            <a:ext cx="1140542" cy="648929"/>
          </a:xfrm>
          <a:prstGeom prst="rect">
            <a:avLst/>
          </a:prstGeom>
          <a:solidFill>
            <a:srgbClr val="23180E">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166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BF1D8E40-90E7-3944-A8AE-51A6D772256E}"/>
              </a:ext>
            </a:extLst>
          </p:cNvPr>
          <p:cNvSpPr/>
          <p:nvPr/>
        </p:nvSpPr>
        <p:spPr>
          <a:xfrm>
            <a:off x="3156283" y="237205"/>
            <a:ext cx="8406063" cy="1200329"/>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8:24</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24 </a:t>
            </a:r>
            <a:r>
              <a:rPr lang="en-US" sz="2400" dirty="0">
                <a:solidFill>
                  <a:srgbClr val="000000"/>
                </a:solidFill>
                <a:latin typeface="Arial" panose="020B0604020202020204" pitchFamily="34" charset="0"/>
                <a:cs typeface="Arial" panose="020B0604020202020204" pitchFamily="34" charset="0"/>
              </a:rPr>
              <a:t>Therefore I said to you that you will die in your sins; </a:t>
            </a:r>
            <a:r>
              <a:rPr lang="en-US" sz="2400" b="1" i="1" dirty="0">
                <a:solidFill>
                  <a:srgbClr val="0432FF"/>
                </a:solidFill>
                <a:latin typeface="Arial" panose="020B0604020202020204" pitchFamily="34" charset="0"/>
                <a:cs typeface="Arial" panose="020B0604020202020204" pitchFamily="34" charset="0"/>
              </a:rPr>
              <a:t>for if you do not believe that I am He</a:t>
            </a:r>
            <a:r>
              <a:rPr lang="en-US" sz="2400" i="1" dirty="0">
                <a:solidFill>
                  <a:srgbClr val="000000"/>
                </a:solidFill>
                <a:latin typeface="Arial" panose="020B0604020202020204" pitchFamily="34" charset="0"/>
                <a:cs typeface="Arial" panose="020B0604020202020204" pitchFamily="34" charset="0"/>
              </a:rPr>
              <a:t>,</a:t>
            </a:r>
            <a:r>
              <a:rPr lang="en-US" sz="2400" dirty="0">
                <a:solidFill>
                  <a:srgbClr val="000000"/>
                </a:solidFill>
                <a:latin typeface="Arial" panose="020B0604020202020204" pitchFamily="34" charset="0"/>
                <a:cs typeface="Arial" panose="020B0604020202020204" pitchFamily="34" charset="0"/>
              </a:rPr>
              <a:t> you will die in your sins.”</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767D030-4D37-9E47-A761-CDC84E46EFDC}"/>
              </a:ext>
            </a:extLst>
          </p:cNvPr>
          <p:cNvSpPr/>
          <p:nvPr/>
        </p:nvSpPr>
        <p:spPr>
          <a:xfrm>
            <a:off x="3156283" y="1679674"/>
            <a:ext cx="8514346" cy="1200329"/>
          </a:xfrm>
          <a:prstGeom prst="rect">
            <a:avLst/>
          </a:prstGeom>
        </p:spPr>
        <p:txBody>
          <a:bodyPr wrap="square">
            <a:spAutoFit/>
          </a:bodyPr>
          <a:lstStyle/>
          <a:p>
            <a:pPr algn="just"/>
            <a:r>
              <a:rPr lang="en-US" sz="2400" b="1" baseline="30000" dirty="0">
                <a:solidFill>
                  <a:srgbClr val="000000"/>
                </a:solidFill>
                <a:latin typeface="Arial" panose="020B0604020202020204" pitchFamily="34" charset="0"/>
                <a:cs typeface="Arial" panose="020B0604020202020204" pitchFamily="34" charset="0"/>
              </a:rPr>
              <a:t>28 </a:t>
            </a:r>
            <a:r>
              <a:rPr lang="en-US" sz="2400" dirty="0">
                <a:solidFill>
                  <a:srgbClr val="000000"/>
                </a:solidFill>
                <a:latin typeface="Arial" panose="020B0604020202020204" pitchFamily="34" charset="0"/>
                <a:cs typeface="Arial" panose="020B0604020202020204" pitchFamily="34" charset="0"/>
              </a:rPr>
              <a:t>Then Jesus said to them, “When you lift up the Son of Man, </a:t>
            </a:r>
            <a:r>
              <a:rPr lang="en-US" sz="2400" b="1" i="1" dirty="0">
                <a:solidFill>
                  <a:srgbClr val="0432FF"/>
                </a:solidFill>
                <a:latin typeface="Arial" panose="020B0604020202020204" pitchFamily="34" charset="0"/>
                <a:cs typeface="Arial" panose="020B0604020202020204" pitchFamily="34" charset="0"/>
              </a:rPr>
              <a:t>then you will know that I am He</a:t>
            </a:r>
            <a:r>
              <a:rPr lang="en-US" sz="2400" i="1" dirty="0">
                <a:solidFill>
                  <a:srgbClr val="000000"/>
                </a:solidFill>
                <a:latin typeface="Arial" panose="020B0604020202020204" pitchFamily="34" charset="0"/>
                <a:cs typeface="Arial" panose="020B0604020202020204" pitchFamily="34" charset="0"/>
              </a:rPr>
              <a:t>,</a:t>
            </a:r>
            <a:r>
              <a:rPr lang="en-US" sz="2400" dirty="0">
                <a:solidFill>
                  <a:srgbClr val="000000"/>
                </a:solidFill>
                <a:latin typeface="Arial" panose="020B0604020202020204" pitchFamily="34" charset="0"/>
                <a:cs typeface="Arial" panose="020B0604020202020204" pitchFamily="34" charset="0"/>
              </a:rPr>
              <a:t> and </a:t>
            </a:r>
            <a:r>
              <a:rPr lang="en-US" sz="2400" i="1" dirty="0">
                <a:solidFill>
                  <a:srgbClr val="000000"/>
                </a:solidFill>
                <a:latin typeface="Arial" panose="020B0604020202020204" pitchFamily="34" charset="0"/>
                <a:cs typeface="Arial" panose="020B0604020202020204" pitchFamily="34" charset="0"/>
              </a:rPr>
              <a:t>that</a:t>
            </a:r>
            <a:r>
              <a:rPr lang="en-US" sz="2400" dirty="0">
                <a:solidFill>
                  <a:srgbClr val="000000"/>
                </a:solidFill>
                <a:latin typeface="Arial" panose="020B0604020202020204" pitchFamily="34" charset="0"/>
                <a:cs typeface="Arial" panose="020B0604020202020204" pitchFamily="34" charset="0"/>
              </a:rPr>
              <a:t> I do nothing of Myself; but as My Father taught Me, I speak these things.</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3C3A83E-D06C-9242-804C-38DB2CFCEDF5}"/>
              </a:ext>
            </a:extLst>
          </p:cNvPr>
          <p:cNvSpPr/>
          <p:nvPr/>
        </p:nvSpPr>
        <p:spPr>
          <a:xfrm>
            <a:off x="3156283" y="3543251"/>
            <a:ext cx="8406063" cy="1200329"/>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11:25</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25 </a:t>
            </a:r>
            <a:r>
              <a:rPr lang="en-US" sz="2400" dirty="0">
                <a:solidFill>
                  <a:srgbClr val="000000"/>
                </a:solidFill>
                <a:latin typeface="Arial" panose="020B0604020202020204" pitchFamily="34" charset="0"/>
                <a:cs typeface="Arial" panose="020B0604020202020204" pitchFamily="34" charset="0"/>
              </a:rPr>
              <a:t>Jesus said to her, “I am the resurrection and the life. </a:t>
            </a:r>
            <a:r>
              <a:rPr lang="en-US" sz="2400" b="1" i="1" dirty="0">
                <a:solidFill>
                  <a:srgbClr val="0432FF"/>
                </a:solidFill>
                <a:latin typeface="Arial" panose="020B0604020202020204" pitchFamily="34" charset="0"/>
                <a:cs typeface="Arial" panose="020B0604020202020204" pitchFamily="34" charset="0"/>
              </a:rPr>
              <a:t>He who believes in Me</a:t>
            </a:r>
            <a:r>
              <a:rPr lang="en-US" sz="2400" dirty="0">
                <a:solidFill>
                  <a:srgbClr val="000000"/>
                </a:solidFill>
                <a:latin typeface="Arial" panose="020B0604020202020204" pitchFamily="34" charset="0"/>
                <a:cs typeface="Arial" panose="020B0604020202020204" pitchFamily="34" charset="0"/>
              </a:rPr>
              <a:t>, though he may die, he shall live.</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E55B2D5-022B-1741-9F67-D46D747FC843}"/>
              </a:ext>
            </a:extLst>
          </p:cNvPr>
          <p:cNvSpPr/>
          <p:nvPr/>
        </p:nvSpPr>
        <p:spPr>
          <a:xfrm>
            <a:off x="3288630" y="5262444"/>
            <a:ext cx="8273715" cy="1200329"/>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12:46 </a:t>
            </a:r>
          </a:p>
          <a:p>
            <a:pPr algn="just"/>
            <a:r>
              <a:rPr lang="en-US" sz="2400" b="1" baseline="30000" dirty="0">
                <a:solidFill>
                  <a:srgbClr val="000000"/>
                </a:solidFill>
                <a:latin typeface="Arial" panose="020B0604020202020204" pitchFamily="34" charset="0"/>
                <a:cs typeface="Arial" panose="020B0604020202020204" pitchFamily="34" charset="0"/>
              </a:rPr>
              <a:t>46 </a:t>
            </a:r>
            <a:r>
              <a:rPr lang="en-US" sz="2400" dirty="0">
                <a:solidFill>
                  <a:srgbClr val="000000"/>
                </a:solidFill>
                <a:latin typeface="Arial" panose="020B0604020202020204" pitchFamily="34" charset="0"/>
                <a:cs typeface="Arial" panose="020B0604020202020204" pitchFamily="34" charset="0"/>
              </a:rPr>
              <a:t>I have come </a:t>
            </a:r>
            <a:r>
              <a:rPr lang="en-US" sz="2400" i="1" dirty="0">
                <a:solidFill>
                  <a:srgbClr val="000000"/>
                </a:solidFill>
                <a:latin typeface="Arial" panose="020B0604020202020204" pitchFamily="34" charset="0"/>
                <a:cs typeface="Arial" panose="020B0604020202020204" pitchFamily="34" charset="0"/>
              </a:rPr>
              <a:t>as</a:t>
            </a:r>
            <a:r>
              <a:rPr lang="en-US" sz="2400" dirty="0">
                <a:solidFill>
                  <a:srgbClr val="000000"/>
                </a:solidFill>
                <a:latin typeface="Arial" panose="020B0604020202020204" pitchFamily="34" charset="0"/>
                <a:cs typeface="Arial" panose="020B0604020202020204" pitchFamily="34" charset="0"/>
              </a:rPr>
              <a:t> a light into the world, that </a:t>
            </a:r>
            <a:r>
              <a:rPr lang="en-US" sz="2400" b="1" i="1" dirty="0">
                <a:solidFill>
                  <a:srgbClr val="0432FF"/>
                </a:solidFill>
                <a:latin typeface="Arial" panose="020B0604020202020204" pitchFamily="34" charset="0"/>
                <a:cs typeface="Arial" panose="020B0604020202020204" pitchFamily="34" charset="0"/>
              </a:rPr>
              <a:t>whoever believes in Me </a:t>
            </a:r>
            <a:r>
              <a:rPr lang="en-US" sz="2400" dirty="0">
                <a:solidFill>
                  <a:srgbClr val="000000"/>
                </a:solidFill>
                <a:latin typeface="Arial" panose="020B0604020202020204" pitchFamily="34" charset="0"/>
                <a:cs typeface="Arial" panose="020B0604020202020204" pitchFamily="34" charset="0"/>
              </a:rPr>
              <a:t>should not abide in darkness.</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68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Rectangle 7">
            <a:extLst>
              <a:ext uri="{FF2B5EF4-FFF2-40B4-BE49-F238E27FC236}">
                <a16:creationId xmlns:a16="http://schemas.microsoft.com/office/drawing/2014/main" id="{B0E8579A-056D-694B-8FCD-DF0DF98E2A96}"/>
              </a:ext>
            </a:extLst>
          </p:cNvPr>
          <p:cNvSpPr/>
          <p:nvPr/>
        </p:nvSpPr>
        <p:spPr>
          <a:xfrm>
            <a:off x="4327934" y="305182"/>
            <a:ext cx="7342698" cy="1200329"/>
          </a:xfrm>
          <a:prstGeom prst="rect">
            <a:avLst/>
          </a:prstGeom>
        </p:spPr>
        <p:txBody>
          <a:bodyPr wrap="square">
            <a:spAutoFit/>
          </a:bodyPr>
          <a:lstStyle/>
          <a:p>
            <a:pPr algn="just"/>
            <a:r>
              <a:rPr lang="en-US" sz="2400" dirty="0">
                <a:solidFill>
                  <a:srgbClr val="000000"/>
                </a:solidFill>
                <a:latin typeface="Arial" charset="0"/>
                <a:ea typeface="Arial" charset="0"/>
                <a:cs typeface="Arial" charset="0"/>
              </a:rPr>
              <a:t>All that Jesus said and did pointed to His identity as the Messiah, the Son of God, and to the purpose for which He came to earth.</a:t>
            </a:r>
            <a:endParaRPr lang="en-US" sz="2400" i="0" u="none" strike="noStrike" dirty="0">
              <a:solidFill>
                <a:srgbClr val="000000"/>
              </a:solidFill>
              <a:effectLst/>
              <a:latin typeface="Arial" charset="0"/>
              <a:ea typeface="Arial" charset="0"/>
              <a:cs typeface="Arial" charset="0"/>
            </a:endParaRPr>
          </a:p>
        </p:txBody>
      </p:sp>
      <p:sp>
        <p:nvSpPr>
          <p:cNvPr id="9" name="Rectangle 8">
            <a:extLst>
              <a:ext uri="{FF2B5EF4-FFF2-40B4-BE49-F238E27FC236}">
                <a16:creationId xmlns:a16="http://schemas.microsoft.com/office/drawing/2014/main" id="{5B793CCE-17A8-D644-8C8D-69FFF1DF1DE4}"/>
              </a:ext>
            </a:extLst>
          </p:cNvPr>
          <p:cNvSpPr/>
          <p:nvPr/>
        </p:nvSpPr>
        <p:spPr>
          <a:xfrm>
            <a:off x="4331371" y="1680073"/>
            <a:ext cx="7351295" cy="1569660"/>
          </a:xfrm>
          <a:prstGeom prst="rect">
            <a:avLst/>
          </a:prstGeom>
        </p:spPr>
        <p:txBody>
          <a:bodyPr wrap="square">
            <a:spAutoFit/>
          </a:bodyPr>
          <a:lstStyle/>
          <a:p>
            <a:pPr algn="just"/>
            <a:r>
              <a:rPr lang="en-US" sz="2400" dirty="0">
                <a:solidFill>
                  <a:srgbClr val="000000"/>
                </a:solidFill>
                <a:latin typeface="Arial" charset="0"/>
                <a:ea typeface="Arial" charset="0"/>
                <a:cs typeface="Arial" charset="0"/>
              </a:rPr>
              <a:t>If He is not who He claimed to be, then His teachings are either the ramblings of a lunatic who sincerely thought He was God, but wasn’t, or the words of a liar who knew He wasn’t God but said He was.</a:t>
            </a:r>
            <a:endParaRPr lang="en-US" sz="2400" i="0" u="none" strike="noStrike" dirty="0">
              <a:solidFill>
                <a:srgbClr val="000000"/>
              </a:solidFill>
              <a:effectLst/>
              <a:latin typeface="Arial" charset="0"/>
              <a:ea typeface="Arial" charset="0"/>
              <a:cs typeface="Arial" charset="0"/>
            </a:endParaRPr>
          </a:p>
        </p:txBody>
      </p:sp>
      <p:sp>
        <p:nvSpPr>
          <p:cNvPr id="10" name="Rectangle 9">
            <a:extLst>
              <a:ext uri="{FF2B5EF4-FFF2-40B4-BE49-F238E27FC236}">
                <a16:creationId xmlns:a16="http://schemas.microsoft.com/office/drawing/2014/main" id="{054D5064-0E1B-4443-ABA6-BAFA415A96B0}"/>
              </a:ext>
            </a:extLst>
          </p:cNvPr>
          <p:cNvSpPr/>
          <p:nvPr/>
        </p:nvSpPr>
        <p:spPr>
          <a:xfrm>
            <a:off x="4331372" y="3519398"/>
            <a:ext cx="7435516" cy="830997"/>
          </a:xfrm>
          <a:prstGeom prst="rect">
            <a:avLst/>
          </a:prstGeom>
        </p:spPr>
        <p:txBody>
          <a:bodyPr wrap="square">
            <a:spAutoFit/>
          </a:bodyPr>
          <a:lstStyle/>
          <a:p>
            <a:pPr algn="just"/>
            <a:r>
              <a:rPr lang="en-US" sz="2400" dirty="0">
                <a:solidFill>
                  <a:srgbClr val="000000"/>
                </a:solidFill>
                <a:latin typeface="Arial" charset="0"/>
                <a:ea typeface="Arial" charset="0"/>
                <a:cs typeface="Arial" charset="0"/>
              </a:rPr>
              <a:t>If His claims are true, however, then He is neither a liar nor a lunatic – HE IS LORD!</a:t>
            </a:r>
            <a:endParaRPr lang="en-US" sz="2400" i="0" u="none" strike="noStrike" dirty="0">
              <a:solidFill>
                <a:srgbClr val="000000"/>
              </a:solidFill>
              <a:effectLst/>
              <a:latin typeface="Arial" charset="0"/>
              <a:ea typeface="Arial" charset="0"/>
              <a:cs typeface="Arial" charset="0"/>
            </a:endParaRPr>
          </a:p>
        </p:txBody>
      </p:sp>
      <p:sp>
        <p:nvSpPr>
          <p:cNvPr id="11" name="Rectangle 10">
            <a:extLst>
              <a:ext uri="{FF2B5EF4-FFF2-40B4-BE49-F238E27FC236}">
                <a16:creationId xmlns:a16="http://schemas.microsoft.com/office/drawing/2014/main" id="{11FE7DE8-7CEF-7F4F-9AB4-063319184F69}"/>
              </a:ext>
            </a:extLst>
          </p:cNvPr>
          <p:cNvSpPr/>
          <p:nvPr/>
        </p:nvSpPr>
        <p:spPr>
          <a:xfrm>
            <a:off x="4336531" y="4717131"/>
            <a:ext cx="7430358" cy="1569660"/>
          </a:xfrm>
          <a:prstGeom prst="rect">
            <a:avLst/>
          </a:prstGeom>
        </p:spPr>
        <p:txBody>
          <a:bodyPr wrap="square">
            <a:spAutoFit/>
          </a:bodyPr>
          <a:lstStyle/>
          <a:p>
            <a:pPr algn="just"/>
            <a:r>
              <a:rPr lang="en-US" sz="2400" dirty="0">
                <a:solidFill>
                  <a:srgbClr val="000000"/>
                </a:solidFill>
                <a:latin typeface="Arial" charset="0"/>
                <a:ea typeface="Arial" charset="0"/>
                <a:cs typeface="Arial" charset="0"/>
              </a:rPr>
              <a:t>What are some evidences outside of His own claims?</a:t>
            </a:r>
          </a:p>
          <a:p>
            <a:pPr marL="342900" indent="-342900" algn="just">
              <a:buFont typeface="Arial" panose="020B0604020202020204" pitchFamily="34" charset="0"/>
              <a:buChar char="•"/>
            </a:pPr>
            <a:r>
              <a:rPr lang="en-US" sz="2400" i="0" u="none" strike="noStrike" dirty="0">
                <a:solidFill>
                  <a:srgbClr val="000000"/>
                </a:solidFill>
                <a:effectLst/>
                <a:latin typeface="Arial" charset="0"/>
                <a:ea typeface="Arial" charset="0"/>
                <a:cs typeface="Arial" charset="0"/>
              </a:rPr>
              <a:t>Fulfillment of OT prophecies</a:t>
            </a:r>
          </a:p>
          <a:p>
            <a:pPr marL="342900" indent="-342900" algn="just">
              <a:buFont typeface="Arial" panose="020B0604020202020204" pitchFamily="34" charset="0"/>
              <a:buChar char="•"/>
            </a:pPr>
            <a:r>
              <a:rPr lang="en-US" sz="2400" dirty="0">
                <a:solidFill>
                  <a:srgbClr val="000000"/>
                </a:solidFill>
                <a:latin typeface="Arial" charset="0"/>
                <a:ea typeface="Arial" charset="0"/>
                <a:cs typeface="Arial" charset="0"/>
              </a:rPr>
              <a:t>The Virgin Birth</a:t>
            </a:r>
          </a:p>
          <a:p>
            <a:pPr marL="342900" indent="-342900" algn="just">
              <a:buFont typeface="Arial" panose="020B0604020202020204" pitchFamily="34" charset="0"/>
              <a:buChar char="•"/>
            </a:pPr>
            <a:r>
              <a:rPr lang="en-US" sz="2400" i="0" u="none" strike="noStrike" dirty="0">
                <a:solidFill>
                  <a:srgbClr val="000000"/>
                </a:solidFill>
                <a:effectLst/>
                <a:latin typeface="Arial" charset="0"/>
                <a:ea typeface="Arial" charset="0"/>
                <a:cs typeface="Arial" charset="0"/>
              </a:rPr>
              <a:t>The Miracles</a:t>
            </a:r>
          </a:p>
        </p:txBody>
      </p:sp>
      <p:grpSp>
        <p:nvGrpSpPr>
          <p:cNvPr id="12" name="Group 11">
            <a:extLst>
              <a:ext uri="{FF2B5EF4-FFF2-40B4-BE49-F238E27FC236}">
                <a16:creationId xmlns:a16="http://schemas.microsoft.com/office/drawing/2014/main" id="{54E97943-C809-6D46-B6B1-E59795364193}"/>
              </a:ext>
            </a:extLst>
          </p:cNvPr>
          <p:cNvGrpSpPr/>
          <p:nvPr/>
        </p:nvGrpSpPr>
        <p:grpSpPr>
          <a:xfrm>
            <a:off x="123884" y="2034570"/>
            <a:ext cx="3180679" cy="4252221"/>
            <a:chOff x="2947188" y="496764"/>
            <a:chExt cx="3180679" cy="4252221"/>
          </a:xfrm>
        </p:grpSpPr>
        <p:sp>
          <p:nvSpPr>
            <p:cNvPr id="13" name="TextBox 12">
              <a:extLst>
                <a:ext uri="{FF2B5EF4-FFF2-40B4-BE49-F238E27FC236}">
                  <a16:creationId xmlns:a16="http://schemas.microsoft.com/office/drawing/2014/main" id="{0755875A-01F0-7843-B723-5195B69906CD}"/>
                </a:ext>
              </a:extLst>
            </p:cNvPr>
            <p:cNvSpPr txBox="1"/>
            <p:nvPr/>
          </p:nvSpPr>
          <p:spPr>
            <a:xfrm>
              <a:off x="2947188" y="496764"/>
              <a:ext cx="3180679"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FACTS</a:t>
              </a:r>
              <a:r>
                <a:rPr lang="en-US" sz="2400" dirty="0">
                  <a:latin typeface="Arial" panose="020B0604020202020204" pitchFamily="34" charset="0"/>
                  <a:cs typeface="Arial" panose="020B0604020202020204" pitchFamily="34" charset="0"/>
                </a:rPr>
                <a:t> </a:t>
              </a:r>
            </a:p>
            <a:p>
              <a:pPr algn="ctr"/>
              <a:r>
                <a:rPr lang="en-US" sz="2400" dirty="0">
                  <a:latin typeface="Arial" panose="020B0604020202020204" pitchFamily="34" charset="0"/>
                  <a:cs typeface="Arial" panose="020B0604020202020204" pitchFamily="34" charset="0"/>
                </a:rPr>
                <a:t>(what is the evidence)</a:t>
              </a:r>
            </a:p>
          </p:txBody>
        </p:sp>
        <p:sp>
          <p:nvSpPr>
            <p:cNvPr id="14" name="TextBox 13">
              <a:extLst>
                <a:ext uri="{FF2B5EF4-FFF2-40B4-BE49-F238E27FC236}">
                  <a16:creationId xmlns:a16="http://schemas.microsoft.com/office/drawing/2014/main" id="{E0C80A94-0FAF-7A4C-97D7-E972F2EC9000}"/>
                </a:ext>
              </a:extLst>
            </p:cNvPr>
            <p:cNvSpPr txBox="1"/>
            <p:nvPr/>
          </p:nvSpPr>
          <p:spPr>
            <a:xfrm>
              <a:off x="3007348" y="2185368"/>
              <a:ext cx="3028393"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REASON</a:t>
              </a:r>
              <a:r>
                <a:rPr lang="en-US" sz="2400" dirty="0">
                  <a:latin typeface="Arial" panose="020B0604020202020204" pitchFamily="34" charset="0"/>
                  <a:cs typeface="Arial" panose="020B0604020202020204" pitchFamily="34" charset="0"/>
                </a:rPr>
                <a:t> </a:t>
              </a:r>
            </a:p>
            <a:p>
              <a:pPr algn="ctr"/>
              <a:r>
                <a:rPr lang="en-US" sz="2400" dirty="0">
                  <a:latin typeface="Arial" panose="020B0604020202020204" pitchFamily="34" charset="0"/>
                  <a:cs typeface="Arial" panose="020B0604020202020204" pitchFamily="34" charset="0"/>
                </a:rPr>
                <a:t>(weigh the evidence)</a:t>
              </a:r>
            </a:p>
          </p:txBody>
        </p:sp>
        <p:sp>
          <p:nvSpPr>
            <p:cNvPr id="15" name="TextBox 14">
              <a:extLst>
                <a:ext uri="{FF2B5EF4-FFF2-40B4-BE49-F238E27FC236}">
                  <a16:creationId xmlns:a16="http://schemas.microsoft.com/office/drawing/2014/main" id="{9FD44699-519F-4C40-8C1F-B657731066DA}"/>
                </a:ext>
              </a:extLst>
            </p:cNvPr>
            <p:cNvSpPr txBox="1"/>
            <p:nvPr/>
          </p:nvSpPr>
          <p:spPr>
            <a:xfrm>
              <a:off x="3195700" y="3917988"/>
              <a:ext cx="2651688"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JUDGMENT</a:t>
              </a:r>
              <a:r>
                <a:rPr lang="en-US" sz="2400" dirty="0">
                  <a:latin typeface="Arial" panose="020B0604020202020204" pitchFamily="34" charset="0"/>
                  <a:cs typeface="Arial" panose="020B0604020202020204" pitchFamily="34" charset="0"/>
                </a:rPr>
                <a:t> </a:t>
              </a:r>
            </a:p>
            <a:p>
              <a:pPr algn="ctr"/>
              <a:r>
                <a:rPr lang="en-US" sz="2400" dirty="0">
                  <a:latin typeface="Arial" panose="020B0604020202020204" pitchFamily="34" charset="0"/>
                  <a:cs typeface="Arial" panose="020B0604020202020204" pitchFamily="34" charset="0"/>
                </a:rPr>
                <a:t>(belief or unbelief)</a:t>
              </a:r>
            </a:p>
          </p:txBody>
        </p:sp>
        <p:sp>
          <p:nvSpPr>
            <p:cNvPr id="16" name="Down Arrow 15">
              <a:extLst>
                <a:ext uri="{FF2B5EF4-FFF2-40B4-BE49-F238E27FC236}">
                  <a16:creationId xmlns:a16="http://schemas.microsoft.com/office/drawing/2014/main" id="{EEFA2A35-F99F-964C-8386-1A0BC89BC18F}"/>
                </a:ext>
              </a:extLst>
            </p:cNvPr>
            <p:cNvSpPr/>
            <p:nvPr/>
          </p:nvSpPr>
          <p:spPr>
            <a:xfrm>
              <a:off x="4279229" y="1463780"/>
              <a:ext cx="484632" cy="65355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72E4D89C-D700-774C-9D78-B296E4626738}"/>
                </a:ext>
              </a:extLst>
            </p:cNvPr>
            <p:cNvSpPr/>
            <p:nvPr/>
          </p:nvSpPr>
          <p:spPr>
            <a:xfrm>
              <a:off x="4279229" y="3152431"/>
              <a:ext cx="484632" cy="65355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3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Rectangle 7">
            <a:extLst>
              <a:ext uri="{FF2B5EF4-FFF2-40B4-BE49-F238E27FC236}">
                <a16:creationId xmlns:a16="http://schemas.microsoft.com/office/drawing/2014/main" id="{C59E5DA6-39C4-9843-9F5C-C2323E8E7D57}"/>
              </a:ext>
            </a:extLst>
          </p:cNvPr>
          <p:cNvSpPr/>
          <p:nvPr/>
        </p:nvSpPr>
        <p:spPr>
          <a:xfrm>
            <a:off x="4744094" y="413142"/>
            <a:ext cx="5455031" cy="954107"/>
          </a:xfrm>
          <a:prstGeom prst="rect">
            <a:avLst/>
          </a:prstGeom>
        </p:spPr>
        <p:txBody>
          <a:bodyPr wrap="square">
            <a:spAutoFit/>
          </a:bodyPr>
          <a:lstStyle/>
          <a:p>
            <a:pPr algn="ctr"/>
            <a:r>
              <a:rPr lang="en-US" sz="2800" b="1" dirty="0">
                <a:solidFill>
                  <a:srgbClr val="000000"/>
                </a:solidFill>
                <a:latin typeface="Arial" charset="0"/>
                <a:ea typeface="Arial" charset="0"/>
                <a:cs typeface="Arial" charset="0"/>
              </a:rPr>
              <a:t>Messianic Prophecies Fulfilled In One Person</a:t>
            </a:r>
            <a:endParaRPr lang="en-US" sz="2800" b="1" i="0" u="none" strike="noStrike" dirty="0">
              <a:solidFill>
                <a:srgbClr val="000000"/>
              </a:solidFill>
              <a:effectLst/>
              <a:latin typeface="Arial" charset="0"/>
              <a:ea typeface="Arial" charset="0"/>
              <a:cs typeface="Arial" charset="0"/>
            </a:endParaRPr>
          </a:p>
        </p:txBody>
      </p:sp>
      <p:sp>
        <p:nvSpPr>
          <p:cNvPr id="2" name="TextBox 1">
            <a:extLst>
              <a:ext uri="{FF2B5EF4-FFF2-40B4-BE49-F238E27FC236}">
                <a16:creationId xmlns:a16="http://schemas.microsoft.com/office/drawing/2014/main" id="{27C92D77-FDD1-E84F-BC6F-99B2B1968150}"/>
              </a:ext>
            </a:extLst>
          </p:cNvPr>
          <p:cNvSpPr txBox="1"/>
          <p:nvPr/>
        </p:nvSpPr>
        <p:spPr>
          <a:xfrm>
            <a:off x="3513219" y="1564470"/>
            <a:ext cx="791677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Illustration: picking up someone at an airport that  you’ve never met before.</a:t>
            </a:r>
          </a:p>
        </p:txBody>
      </p:sp>
      <p:sp>
        <p:nvSpPr>
          <p:cNvPr id="9" name="TextBox 8">
            <a:extLst>
              <a:ext uri="{FF2B5EF4-FFF2-40B4-BE49-F238E27FC236}">
                <a16:creationId xmlns:a16="http://schemas.microsoft.com/office/drawing/2014/main" id="{03F43EF6-94E3-4246-BF09-BC21B2D43ACF}"/>
              </a:ext>
            </a:extLst>
          </p:cNvPr>
          <p:cNvSpPr txBox="1"/>
          <p:nvPr/>
        </p:nvSpPr>
        <p:spPr>
          <a:xfrm>
            <a:off x="678202" y="2592688"/>
            <a:ext cx="2594387"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Identifying Deity</a:t>
            </a:r>
          </a:p>
        </p:txBody>
      </p:sp>
      <p:sp>
        <p:nvSpPr>
          <p:cNvPr id="10" name="TextBox 9">
            <a:extLst>
              <a:ext uri="{FF2B5EF4-FFF2-40B4-BE49-F238E27FC236}">
                <a16:creationId xmlns:a16="http://schemas.microsoft.com/office/drawing/2014/main" id="{E84E13BC-0384-654B-A15E-1F06E7C1AE68}"/>
              </a:ext>
            </a:extLst>
          </p:cNvPr>
          <p:cNvSpPr txBox="1"/>
          <p:nvPr/>
        </p:nvSpPr>
        <p:spPr>
          <a:xfrm>
            <a:off x="1254931" y="3417550"/>
            <a:ext cx="10175067"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Imagine God, before creation, devising the plan to send His only Son to earth to be born as a human infant.</a:t>
            </a:r>
          </a:p>
        </p:txBody>
      </p:sp>
      <p:sp>
        <p:nvSpPr>
          <p:cNvPr id="11" name="TextBox 10">
            <a:extLst>
              <a:ext uri="{FF2B5EF4-FFF2-40B4-BE49-F238E27FC236}">
                <a16:creationId xmlns:a16="http://schemas.microsoft.com/office/drawing/2014/main" id="{097D93F7-829E-D248-92AF-870725854E99}"/>
              </a:ext>
            </a:extLst>
          </p:cNvPr>
          <p:cNvSpPr txBox="1"/>
          <p:nvPr/>
        </p:nvSpPr>
        <p:spPr>
          <a:xfrm>
            <a:off x="2274325" y="4505689"/>
            <a:ext cx="7916779"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 are we going to know Him?</a:t>
            </a:r>
          </a:p>
        </p:txBody>
      </p:sp>
      <p:sp>
        <p:nvSpPr>
          <p:cNvPr id="12" name="TextBox 11">
            <a:extLst>
              <a:ext uri="{FF2B5EF4-FFF2-40B4-BE49-F238E27FC236}">
                <a16:creationId xmlns:a16="http://schemas.microsoft.com/office/drawing/2014/main" id="{CCB2520F-A3C9-C94E-B56F-65E7C567EB24}"/>
              </a:ext>
            </a:extLst>
          </p:cNvPr>
          <p:cNvSpPr txBox="1"/>
          <p:nvPr/>
        </p:nvSpPr>
        <p:spPr>
          <a:xfrm>
            <a:off x="2290951" y="5139352"/>
            <a:ext cx="7916779"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By what characteristics will we recognize Him?</a:t>
            </a:r>
          </a:p>
        </p:txBody>
      </p:sp>
      <p:sp>
        <p:nvSpPr>
          <p:cNvPr id="13" name="TextBox 12">
            <a:extLst>
              <a:ext uri="{FF2B5EF4-FFF2-40B4-BE49-F238E27FC236}">
                <a16:creationId xmlns:a16="http://schemas.microsoft.com/office/drawing/2014/main" id="{9421A93C-CEFA-E643-858D-83DCEDA9773F}"/>
              </a:ext>
            </a:extLst>
          </p:cNvPr>
          <p:cNvSpPr txBox="1"/>
          <p:nvPr/>
        </p:nvSpPr>
        <p:spPr>
          <a:xfrm>
            <a:off x="2274324" y="5858159"/>
            <a:ext cx="8758633"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That’s a whole bunch of people – we need detailed specifics!</a:t>
            </a:r>
          </a:p>
        </p:txBody>
      </p:sp>
    </p:spTree>
    <p:extLst>
      <p:ext uri="{BB962C8B-B14F-4D97-AF65-F5344CB8AC3E}">
        <p14:creationId xmlns:p14="http://schemas.microsoft.com/office/powerpoint/2010/main" val="142883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DE23C1A8-FEEA-DF4E-9720-199199C25ED1}"/>
              </a:ext>
            </a:extLst>
          </p:cNvPr>
          <p:cNvSpPr txBox="1"/>
          <p:nvPr/>
        </p:nvSpPr>
        <p:spPr>
          <a:xfrm>
            <a:off x="3357086" y="329847"/>
            <a:ext cx="2586514"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So God said:</a:t>
            </a:r>
          </a:p>
        </p:txBody>
      </p:sp>
      <p:sp>
        <p:nvSpPr>
          <p:cNvPr id="9" name="TextBox 8">
            <a:extLst>
              <a:ext uri="{FF2B5EF4-FFF2-40B4-BE49-F238E27FC236}">
                <a16:creationId xmlns:a16="http://schemas.microsoft.com/office/drawing/2014/main" id="{04AF16F9-62BA-AA45-9F4B-4E36F6348816}"/>
              </a:ext>
            </a:extLst>
          </p:cNvPr>
          <p:cNvSpPr txBox="1"/>
          <p:nvPr/>
        </p:nvSpPr>
        <p:spPr>
          <a:xfrm>
            <a:off x="3073004" y="1119287"/>
            <a:ext cx="791677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He will be born as an Israelite, a descendant of Abraham.</a:t>
            </a:r>
          </a:p>
          <a:p>
            <a:pPr algn="ctr"/>
            <a:r>
              <a:rPr lang="en-US" sz="2400" b="1" dirty="0">
                <a:solidFill>
                  <a:srgbClr val="FF0000"/>
                </a:solidFill>
                <a:latin typeface="Arial" panose="020B0604020202020204" pitchFamily="34" charset="0"/>
                <a:cs typeface="Arial" panose="020B0604020202020204" pitchFamily="34" charset="0"/>
              </a:rPr>
              <a:t>Genesis 22:18</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Galatians 3:16</a:t>
            </a:r>
          </a:p>
        </p:txBody>
      </p:sp>
      <p:sp>
        <p:nvSpPr>
          <p:cNvPr id="10" name="TextBox 9">
            <a:extLst>
              <a:ext uri="{FF2B5EF4-FFF2-40B4-BE49-F238E27FC236}">
                <a16:creationId xmlns:a16="http://schemas.microsoft.com/office/drawing/2014/main" id="{082844F0-D756-A94E-8719-4470C7ED8BF7}"/>
              </a:ext>
            </a:extLst>
          </p:cNvPr>
          <p:cNvSpPr txBox="1"/>
          <p:nvPr/>
        </p:nvSpPr>
        <p:spPr>
          <a:xfrm>
            <a:off x="3073004" y="2294371"/>
            <a:ext cx="791677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He will come from Jacob’s line, not Esau’s nor Ishmael’s.</a:t>
            </a:r>
          </a:p>
          <a:p>
            <a:pPr algn="ctr"/>
            <a:r>
              <a:rPr lang="en-US" sz="2400" b="1" dirty="0">
                <a:solidFill>
                  <a:srgbClr val="FF0000"/>
                </a:solidFill>
                <a:latin typeface="Arial" panose="020B0604020202020204" pitchFamily="34" charset="0"/>
                <a:cs typeface="Arial" panose="020B0604020202020204" pitchFamily="34" charset="0"/>
              </a:rPr>
              <a:t>Genesis 21:12</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Numbers 24:17; Luke 3:23-34</a:t>
            </a:r>
          </a:p>
        </p:txBody>
      </p:sp>
      <p:sp>
        <p:nvSpPr>
          <p:cNvPr id="11" name="TextBox 10">
            <a:extLst>
              <a:ext uri="{FF2B5EF4-FFF2-40B4-BE49-F238E27FC236}">
                <a16:creationId xmlns:a16="http://schemas.microsoft.com/office/drawing/2014/main" id="{68D8FCCF-ADD8-3D47-9DDF-BD8FECFF3C5D}"/>
              </a:ext>
            </a:extLst>
          </p:cNvPr>
          <p:cNvSpPr txBox="1"/>
          <p:nvPr/>
        </p:nvSpPr>
        <p:spPr>
          <a:xfrm>
            <a:off x="3073004" y="3469455"/>
            <a:ext cx="791677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Jacob will have 12 sons and He will come from Judah.</a:t>
            </a:r>
          </a:p>
          <a:p>
            <a:pPr algn="ctr"/>
            <a:r>
              <a:rPr lang="en-US" sz="2400" b="1" dirty="0">
                <a:solidFill>
                  <a:srgbClr val="FF0000"/>
                </a:solidFill>
                <a:latin typeface="Arial" panose="020B0604020202020204" pitchFamily="34" charset="0"/>
                <a:cs typeface="Arial" panose="020B0604020202020204" pitchFamily="34" charset="0"/>
              </a:rPr>
              <a:t>Genesis 49:10</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Luke 3:23-33</a:t>
            </a:r>
          </a:p>
        </p:txBody>
      </p:sp>
      <p:sp>
        <p:nvSpPr>
          <p:cNvPr id="12" name="TextBox 11">
            <a:extLst>
              <a:ext uri="{FF2B5EF4-FFF2-40B4-BE49-F238E27FC236}">
                <a16:creationId xmlns:a16="http://schemas.microsoft.com/office/drawing/2014/main" id="{9F7808D3-A730-8F4D-8ADD-D67792676E32}"/>
              </a:ext>
            </a:extLst>
          </p:cNvPr>
          <p:cNvSpPr txBox="1"/>
          <p:nvPr/>
        </p:nvSpPr>
        <p:spPr>
          <a:xfrm>
            <a:off x="3073004" y="4644539"/>
            <a:ext cx="791677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Look for Him in the family lineage of Jesse.</a:t>
            </a:r>
          </a:p>
          <a:p>
            <a:pPr algn="ctr"/>
            <a:r>
              <a:rPr lang="en-US" sz="2400" b="1" dirty="0">
                <a:solidFill>
                  <a:srgbClr val="FF0000"/>
                </a:solidFill>
                <a:latin typeface="Arial" panose="020B0604020202020204" pitchFamily="34" charset="0"/>
                <a:cs typeface="Arial" panose="020B0604020202020204" pitchFamily="34" charset="0"/>
              </a:rPr>
              <a:t>Isaiah 11:1</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Luke 3:23-32</a:t>
            </a:r>
          </a:p>
        </p:txBody>
      </p:sp>
      <p:sp>
        <p:nvSpPr>
          <p:cNvPr id="13" name="TextBox 12">
            <a:extLst>
              <a:ext uri="{FF2B5EF4-FFF2-40B4-BE49-F238E27FC236}">
                <a16:creationId xmlns:a16="http://schemas.microsoft.com/office/drawing/2014/main" id="{2BE403E4-57D6-1B4B-A4EE-99770B45F8B9}"/>
              </a:ext>
            </a:extLst>
          </p:cNvPr>
          <p:cNvSpPr txBox="1"/>
          <p:nvPr/>
        </p:nvSpPr>
        <p:spPr>
          <a:xfrm>
            <a:off x="3073004" y="5819623"/>
            <a:ext cx="791677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He will be born in Bethlehem of Judah.</a:t>
            </a:r>
          </a:p>
          <a:p>
            <a:pPr algn="ctr"/>
            <a:r>
              <a:rPr lang="en-US" sz="2400" b="1" dirty="0">
                <a:solidFill>
                  <a:srgbClr val="FF0000"/>
                </a:solidFill>
                <a:latin typeface="Arial" panose="020B0604020202020204" pitchFamily="34" charset="0"/>
                <a:cs typeface="Arial" panose="020B0604020202020204" pitchFamily="34" charset="0"/>
              </a:rPr>
              <a:t>Micah 5:2</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Matthew 2:1</a:t>
            </a:r>
          </a:p>
        </p:txBody>
      </p:sp>
    </p:spTree>
    <p:extLst>
      <p:ext uri="{BB962C8B-B14F-4D97-AF65-F5344CB8AC3E}">
        <p14:creationId xmlns:p14="http://schemas.microsoft.com/office/powerpoint/2010/main" val="18456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F9F5C935-9841-F44A-A104-76893792DE75}"/>
              </a:ext>
            </a:extLst>
          </p:cNvPr>
          <p:cNvSpPr txBox="1"/>
          <p:nvPr/>
        </p:nvSpPr>
        <p:spPr>
          <a:xfrm>
            <a:off x="3649530" y="398153"/>
            <a:ext cx="7675790" cy="830997"/>
          </a:xfrm>
          <a:prstGeom prst="rect">
            <a:avLst/>
          </a:prstGeom>
          <a:noFill/>
        </p:spPr>
        <p:txBody>
          <a:bodyPr wrap="square" rtlCol="0">
            <a:spAutoFit/>
          </a:bodyPr>
          <a:lstStyle/>
          <a:p>
            <a:pPr algn="just"/>
            <a:r>
              <a:rPr lang="en-US" sz="2400" b="1" dirty="0">
                <a:latin typeface="Arial" panose="020B0604020202020204" pitchFamily="34" charset="0"/>
                <a:cs typeface="Arial" panose="020B0604020202020204" pitchFamily="34" charset="0"/>
              </a:rPr>
              <a:t>But how are we going to know which person born there is Your Son?</a:t>
            </a:r>
          </a:p>
        </p:txBody>
      </p:sp>
      <p:sp>
        <p:nvSpPr>
          <p:cNvPr id="9" name="TextBox 8">
            <a:extLst>
              <a:ext uri="{FF2B5EF4-FFF2-40B4-BE49-F238E27FC236}">
                <a16:creationId xmlns:a16="http://schemas.microsoft.com/office/drawing/2014/main" id="{8A8E3559-A522-1A45-BFC2-B87AD0E91D02}"/>
              </a:ext>
            </a:extLst>
          </p:cNvPr>
          <p:cNvSpPr txBox="1"/>
          <p:nvPr/>
        </p:nvSpPr>
        <p:spPr>
          <a:xfrm>
            <a:off x="3228067" y="1504298"/>
            <a:ext cx="7916779"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He will be preceded by a messenger who will prepare the way and announce His advent.</a:t>
            </a:r>
          </a:p>
          <a:p>
            <a:pPr algn="ctr"/>
            <a:r>
              <a:rPr lang="en-US" sz="2400" b="1" dirty="0">
                <a:solidFill>
                  <a:srgbClr val="FF0000"/>
                </a:solidFill>
                <a:latin typeface="Arial" panose="020B0604020202020204" pitchFamily="34" charset="0"/>
                <a:cs typeface="Arial" panose="020B0604020202020204" pitchFamily="34" charset="0"/>
              </a:rPr>
              <a:t>Isaiah 40:3</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Matthew 3:1-2</a:t>
            </a:r>
          </a:p>
        </p:txBody>
      </p:sp>
      <p:sp>
        <p:nvSpPr>
          <p:cNvPr id="10" name="TextBox 9">
            <a:extLst>
              <a:ext uri="{FF2B5EF4-FFF2-40B4-BE49-F238E27FC236}">
                <a16:creationId xmlns:a16="http://schemas.microsoft.com/office/drawing/2014/main" id="{83A6DDA5-686B-6447-AB59-2657D4669316}"/>
              </a:ext>
            </a:extLst>
          </p:cNvPr>
          <p:cNvSpPr txBox="1"/>
          <p:nvPr/>
        </p:nvSpPr>
        <p:spPr>
          <a:xfrm>
            <a:off x="3228066" y="2979775"/>
            <a:ext cx="791677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He will teach in parables.</a:t>
            </a:r>
          </a:p>
          <a:p>
            <a:pPr algn="ctr"/>
            <a:r>
              <a:rPr lang="en-US" sz="2400" b="1" dirty="0">
                <a:solidFill>
                  <a:srgbClr val="FF0000"/>
                </a:solidFill>
                <a:latin typeface="Arial" panose="020B0604020202020204" pitchFamily="34" charset="0"/>
                <a:cs typeface="Arial" panose="020B0604020202020204" pitchFamily="34" charset="0"/>
              </a:rPr>
              <a:t>Psalm 78:2</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Matthew 13:34-35</a:t>
            </a:r>
          </a:p>
        </p:txBody>
      </p:sp>
      <p:sp>
        <p:nvSpPr>
          <p:cNvPr id="11" name="TextBox 10">
            <a:extLst>
              <a:ext uri="{FF2B5EF4-FFF2-40B4-BE49-F238E27FC236}">
                <a16:creationId xmlns:a16="http://schemas.microsoft.com/office/drawing/2014/main" id="{B27D70C7-FB82-964E-87A9-A25D9534B7F1}"/>
              </a:ext>
            </a:extLst>
          </p:cNvPr>
          <p:cNvSpPr txBox="1"/>
          <p:nvPr/>
        </p:nvSpPr>
        <p:spPr>
          <a:xfrm>
            <a:off x="3529035" y="4194205"/>
            <a:ext cx="791677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He will perform many and diverse miracles.</a:t>
            </a:r>
          </a:p>
          <a:p>
            <a:pPr algn="ctr"/>
            <a:r>
              <a:rPr lang="en-US" sz="2400" b="1" dirty="0">
                <a:solidFill>
                  <a:srgbClr val="FF0000"/>
                </a:solidFill>
                <a:latin typeface="Arial" panose="020B0604020202020204" pitchFamily="34" charset="0"/>
                <a:cs typeface="Arial" panose="020B0604020202020204" pitchFamily="34" charset="0"/>
              </a:rPr>
              <a:t>Isaiah 35:5-6</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Matthew 9:35</a:t>
            </a:r>
          </a:p>
        </p:txBody>
      </p:sp>
      <p:sp>
        <p:nvSpPr>
          <p:cNvPr id="12" name="TextBox 11">
            <a:extLst>
              <a:ext uri="{FF2B5EF4-FFF2-40B4-BE49-F238E27FC236}">
                <a16:creationId xmlns:a16="http://schemas.microsoft.com/office/drawing/2014/main" id="{7A7BE7AF-2B01-9A4E-85B7-B4D2DC0BD8EA}"/>
              </a:ext>
            </a:extLst>
          </p:cNvPr>
          <p:cNvSpPr txBox="1"/>
          <p:nvPr/>
        </p:nvSpPr>
        <p:spPr>
          <a:xfrm>
            <a:off x="3508574" y="5591917"/>
            <a:ext cx="791677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He will enter Jerusalem riding on the colt of a donkey.</a:t>
            </a:r>
          </a:p>
          <a:p>
            <a:pPr algn="ctr"/>
            <a:r>
              <a:rPr lang="en-US" sz="2400" b="1" dirty="0">
                <a:solidFill>
                  <a:srgbClr val="FF0000"/>
                </a:solidFill>
                <a:latin typeface="Arial" panose="020B0604020202020204" pitchFamily="34" charset="0"/>
                <a:cs typeface="Arial" panose="020B0604020202020204" pitchFamily="34" charset="0"/>
              </a:rPr>
              <a:t>Zechariah 9:9</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Luke 19:28-35</a:t>
            </a:r>
          </a:p>
        </p:txBody>
      </p:sp>
    </p:spTree>
    <p:extLst>
      <p:ext uri="{BB962C8B-B14F-4D97-AF65-F5344CB8AC3E}">
        <p14:creationId xmlns:p14="http://schemas.microsoft.com/office/powerpoint/2010/main" val="159360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0EE0921D-A561-064C-9A47-1EE4B42966F4}"/>
              </a:ext>
            </a:extLst>
          </p:cNvPr>
          <p:cNvSpPr txBox="1"/>
          <p:nvPr/>
        </p:nvSpPr>
        <p:spPr>
          <a:xfrm>
            <a:off x="3231847" y="489877"/>
            <a:ext cx="791677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He will enter Jerusalem and zealously “clean house.”</a:t>
            </a:r>
          </a:p>
          <a:p>
            <a:pPr algn="ctr"/>
            <a:r>
              <a:rPr lang="en-US" sz="2400" b="1" dirty="0">
                <a:solidFill>
                  <a:srgbClr val="FF0000"/>
                </a:solidFill>
                <a:latin typeface="Arial" panose="020B0604020202020204" pitchFamily="34" charset="0"/>
                <a:cs typeface="Arial" panose="020B0604020202020204" pitchFamily="34" charset="0"/>
              </a:rPr>
              <a:t>Psalm 69:9</a:t>
            </a:r>
            <a:r>
              <a:rPr lang="en-US" sz="2400" dirty="0">
                <a:latin typeface="Arial" panose="020B0604020202020204" pitchFamily="34" charset="0"/>
                <a:cs typeface="Arial" panose="020B0604020202020204" pitchFamily="34" charset="0"/>
              </a:rPr>
              <a:t>;</a:t>
            </a:r>
            <a:r>
              <a:rPr lang="en-US" sz="2400" b="1" dirty="0">
                <a:solidFill>
                  <a:srgbClr val="FF0000"/>
                </a:solidFill>
                <a:latin typeface="Arial" panose="020B0604020202020204" pitchFamily="34" charset="0"/>
                <a:cs typeface="Arial" panose="020B0604020202020204" pitchFamily="34" charset="0"/>
              </a:rPr>
              <a:t>  Malachi 3:1</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John 2:15-16</a:t>
            </a:r>
          </a:p>
        </p:txBody>
      </p:sp>
      <p:sp>
        <p:nvSpPr>
          <p:cNvPr id="9" name="TextBox 8">
            <a:extLst>
              <a:ext uri="{FF2B5EF4-FFF2-40B4-BE49-F238E27FC236}">
                <a16:creationId xmlns:a16="http://schemas.microsoft.com/office/drawing/2014/main" id="{65656BF7-8101-2C40-87CB-72969DA42FD1}"/>
              </a:ext>
            </a:extLst>
          </p:cNvPr>
          <p:cNvSpPr txBox="1"/>
          <p:nvPr/>
        </p:nvSpPr>
        <p:spPr>
          <a:xfrm>
            <a:off x="3103190" y="1761214"/>
            <a:ext cx="8266651"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In one day alone He will fulfill no fewer than 28 specific prophecies spoken at least 500 years earlier about Himself.</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80FE27F-1B6E-5440-90E6-35DFF3296D4A}"/>
              </a:ext>
            </a:extLst>
          </p:cNvPr>
          <p:cNvSpPr txBox="1"/>
          <p:nvPr/>
        </p:nvSpPr>
        <p:spPr>
          <a:xfrm>
            <a:off x="2609895" y="3032551"/>
            <a:ext cx="9048705" cy="461665"/>
          </a:xfrm>
          <a:prstGeom prst="rect">
            <a:avLst/>
          </a:prstGeom>
          <a:noFill/>
        </p:spPr>
        <p:txBody>
          <a:bodyPr wrap="square" rtlCol="0">
            <a:spAutoFit/>
          </a:bodyPr>
          <a:lstStyle/>
          <a:p>
            <a:pPr marL="457200" indent="-457200" algn="just">
              <a:buFont typeface="+mj-lt"/>
              <a:buAutoNum type="arabicPeriod"/>
            </a:pPr>
            <a:r>
              <a:rPr lang="en-US" sz="2400" dirty="0">
                <a:latin typeface="Arial" panose="020B0604020202020204" pitchFamily="34" charset="0"/>
                <a:cs typeface="Arial" panose="020B0604020202020204" pitchFamily="34" charset="0"/>
              </a:rPr>
              <a:t>He will be betrayed by a friend (</a:t>
            </a:r>
            <a:r>
              <a:rPr lang="en-US" sz="2400" b="1" dirty="0">
                <a:solidFill>
                  <a:srgbClr val="FF0000"/>
                </a:solidFill>
                <a:latin typeface="Arial" panose="020B0604020202020204" pitchFamily="34" charset="0"/>
                <a:cs typeface="Arial" panose="020B0604020202020204" pitchFamily="34" charset="0"/>
              </a:rPr>
              <a:t>Psalm 41:9; Matthew 26:49</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7A52205-26F5-6C49-AC2D-80A7AC4B0A73}"/>
              </a:ext>
            </a:extLst>
          </p:cNvPr>
          <p:cNvSpPr txBox="1"/>
          <p:nvPr/>
        </p:nvSpPr>
        <p:spPr>
          <a:xfrm>
            <a:off x="2609894" y="3781331"/>
            <a:ext cx="9048705"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 The price of His betrayal will be 30 pieces of silver (</a:t>
            </a:r>
            <a:r>
              <a:rPr lang="en-US" sz="2400" b="1" dirty="0">
                <a:solidFill>
                  <a:srgbClr val="FF0000"/>
                </a:solidFill>
                <a:latin typeface="Arial" panose="020B0604020202020204" pitchFamily="34" charset="0"/>
                <a:cs typeface="Arial" panose="020B0604020202020204" pitchFamily="34" charset="0"/>
              </a:rPr>
              <a:t>Zechariah   </a:t>
            </a:r>
          </a:p>
          <a:p>
            <a:pPr algn="just"/>
            <a:r>
              <a:rPr lang="en-US" sz="2400" b="1" dirty="0">
                <a:solidFill>
                  <a:srgbClr val="FF0000"/>
                </a:solidFill>
                <a:latin typeface="Arial" panose="020B0604020202020204" pitchFamily="34" charset="0"/>
                <a:cs typeface="Arial" panose="020B0604020202020204" pitchFamily="34" charset="0"/>
              </a:rPr>
              <a:t>    11:13; Matthew 26:15</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4AC83C6-FE36-264D-9BFA-09CA207A7544}"/>
              </a:ext>
            </a:extLst>
          </p:cNvPr>
          <p:cNvSpPr txBox="1"/>
          <p:nvPr/>
        </p:nvSpPr>
        <p:spPr>
          <a:xfrm>
            <a:off x="2609894" y="4760944"/>
            <a:ext cx="9048705"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3. His betrayal money will be cast to the floor of the temple.  </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Zechariah  11:13; Matthew 27:5</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386C68F-19B5-8E4C-8C65-FAF034B6DB95}"/>
              </a:ext>
            </a:extLst>
          </p:cNvPr>
          <p:cNvSpPr txBox="1"/>
          <p:nvPr/>
        </p:nvSpPr>
        <p:spPr>
          <a:xfrm>
            <a:off x="2609893" y="5827744"/>
            <a:ext cx="9048705"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4. His betrayal money will be used to buy potter’s field.</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Zechariah  11:13; Matthew 27:7</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079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70AE821F-47F6-FF48-81C5-4DE52BFC4787}"/>
              </a:ext>
            </a:extLst>
          </p:cNvPr>
          <p:cNvSpPr txBox="1"/>
          <p:nvPr/>
        </p:nvSpPr>
        <p:spPr>
          <a:xfrm>
            <a:off x="3357086" y="382155"/>
            <a:ext cx="8277451"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5. He will be forsaken and deserted by His disciples.</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Zechariah  13:7; Matthew 27:7</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66D1605-2A3A-0C4E-B1F1-121015627014}"/>
              </a:ext>
            </a:extLst>
          </p:cNvPr>
          <p:cNvSpPr txBox="1"/>
          <p:nvPr/>
        </p:nvSpPr>
        <p:spPr>
          <a:xfrm>
            <a:off x="3357087" y="1612598"/>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6. He will be accused by false witnesses.</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35:11; Matthew 26:59-60</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E22ED2B-D762-C046-9FE1-6208A2C8A2AE}"/>
              </a:ext>
            </a:extLst>
          </p:cNvPr>
          <p:cNvSpPr txBox="1"/>
          <p:nvPr/>
        </p:nvSpPr>
        <p:spPr>
          <a:xfrm>
            <a:off x="3357086" y="2843041"/>
            <a:ext cx="791601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7. He will be silent before His accusers.</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Isaiah  53:7; Matthew 27:12</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F12B14E-5109-1E4A-9E22-78624CAF2CEF}"/>
              </a:ext>
            </a:extLst>
          </p:cNvPr>
          <p:cNvSpPr txBox="1"/>
          <p:nvPr/>
        </p:nvSpPr>
        <p:spPr>
          <a:xfrm>
            <a:off x="3357086" y="4073484"/>
            <a:ext cx="791601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8. He will be </a:t>
            </a:r>
            <a:r>
              <a:rPr lang="en-US" sz="2400" dirty="0" err="1">
                <a:latin typeface="Arial" panose="020B0604020202020204" pitchFamily="34" charset="0"/>
                <a:cs typeface="Arial" panose="020B0604020202020204" pitchFamily="34" charset="0"/>
              </a:rPr>
              <a:t>woulnded</a:t>
            </a:r>
            <a:r>
              <a:rPr lang="en-US" sz="2400" dirty="0">
                <a:latin typeface="Arial" panose="020B0604020202020204" pitchFamily="34" charset="0"/>
                <a:cs typeface="Arial" panose="020B0604020202020204" pitchFamily="34" charset="0"/>
              </a:rPr>
              <a:t> and bruised.</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Isaiah  53:5; Matthew 27:26</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C6863F6-FA36-9848-9E1F-857D54B384AE}"/>
              </a:ext>
            </a:extLst>
          </p:cNvPr>
          <p:cNvSpPr txBox="1"/>
          <p:nvPr/>
        </p:nvSpPr>
        <p:spPr>
          <a:xfrm>
            <a:off x="3357086" y="5303927"/>
            <a:ext cx="791601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9. He will be </a:t>
            </a:r>
            <a:r>
              <a:rPr lang="en-US" sz="2400" dirty="0" err="1">
                <a:latin typeface="Arial" panose="020B0604020202020204" pitchFamily="34" charset="0"/>
                <a:cs typeface="Arial" panose="020B0604020202020204" pitchFamily="34" charset="0"/>
              </a:rPr>
              <a:t>woulnded</a:t>
            </a:r>
            <a:r>
              <a:rPr lang="en-US" sz="2400" dirty="0">
                <a:latin typeface="Arial" panose="020B0604020202020204" pitchFamily="34" charset="0"/>
                <a:cs typeface="Arial" panose="020B0604020202020204" pitchFamily="34" charset="0"/>
              </a:rPr>
              <a:t> and bruised.</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69:4; John 15:25</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816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BC7A7DB0-6DC2-DE4F-9011-C6B02BECE1F5}"/>
              </a:ext>
            </a:extLst>
          </p:cNvPr>
          <p:cNvSpPr txBox="1"/>
          <p:nvPr/>
        </p:nvSpPr>
        <p:spPr>
          <a:xfrm>
            <a:off x="3357086" y="398153"/>
            <a:ext cx="8277451"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10. He will be struck and spit on.</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Isaiah 50:6; Matthew 26:67</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B9C44C0-4D3B-5C45-B771-5E986606A9C9}"/>
              </a:ext>
            </a:extLst>
          </p:cNvPr>
          <p:cNvSpPr txBox="1"/>
          <p:nvPr/>
        </p:nvSpPr>
        <p:spPr>
          <a:xfrm>
            <a:off x="3357087" y="1612598"/>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11. He will be mocked, ridiculed, and rejected.</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Isaiah 53:3; Matthew 27:27-31;  John 7:5, 48</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214052D-9DE5-BD49-8440-8D1FFFF85962}"/>
              </a:ext>
            </a:extLst>
          </p:cNvPr>
          <p:cNvSpPr txBox="1"/>
          <p:nvPr/>
        </p:nvSpPr>
        <p:spPr>
          <a:xfrm>
            <a:off x="3357087" y="2827043"/>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12. He will collapse from weakness.</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109:24-25; Luke 23:26</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AE004D0-A0B9-DD40-9EE2-D62E7C17952B}"/>
              </a:ext>
            </a:extLst>
          </p:cNvPr>
          <p:cNvSpPr txBox="1"/>
          <p:nvPr/>
        </p:nvSpPr>
        <p:spPr>
          <a:xfrm>
            <a:off x="3357087" y="4041488"/>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13. He will taunted with specific words.</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22:6-8;  Matthew 27:39-43</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02FF96B-C3A3-8548-A00C-1CB674CA7227}"/>
              </a:ext>
            </a:extLst>
          </p:cNvPr>
          <p:cNvSpPr txBox="1"/>
          <p:nvPr/>
        </p:nvSpPr>
        <p:spPr>
          <a:xfrm>
            <a:off x="3357087" y="5255933"/>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14. People will shake their heads at Him.</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109:25;  Matthew 27:39</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42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E73C969A-F75B-C740-B3CD-D4DCA0C36707}"/>
              </a:ext>
            </a:extLst>
          </p:cNvPr>
          <p:cNvSpPr txBox="1"/>
          <p:nvPr/>
        </p:nvSpPr>
        <p:spPr>
          <a:xfrm>
            <a:off x="3357086" y="398153"/>
            <a:ext cx="8277451"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15. People will stare at Him.</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22:17; Luke 23:35</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0AF949D-FDF1-8C49-9C98-E642ACC82978}"/>
              </a:ext>
            </a:extLst>
          </p:cNvPr>
          <p:cNvSpPr txBox="1"/>
          <p:nvPr/>
        </p:nvSpPr>
        <p:spPr>
          <a:xfrm>
            <a:off x="3357087" y="1612598"/>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16. He will be executed among sinners.</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Isaiah 53:12; Matthew 27:38</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98C15DF-B2BB-0C46-BFDA-021679AF912E}"/>
              </a:ext>
            </a:extLst>
          </p:cNvPr>
          <p:cNvSpPr txBox="1"/>
          <p:nvPr/>
        </p:nvSpPr>
        <p:spPr>
          <a:xfrm>
            <a:off x="3357086" y="2827043"/>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17. His hands and His feet will be pierced.</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22:16; Luke 23:33</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31902D3-3A63-C549-80E5-567DA7D1B014}"/>
              </a:ext>
            </a:extLst>
          </p:cNvPr>
          <p:cNvSpPr txBox="1"/>
          <p:nvPr/>
        </p:nvSpPr>
        <p:spPr>
          <a:xfrm>
            <a:off x="3357086" y="4041488"/>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18. He will pray for His persecutors.</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Isaiah 53:12; Luke 23:34</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4885B8F-D6FA-4B43-8D85-3A28C70C21F2}"/>
              </a:ext>
            </a:extLst>
          </p:cNvPr>
          <p:cNvSpPr txBox="1"/>
          <p:nvPr/>
        </p:nvSpPr>
        <p:spPr>
          <a:xfrm>
            <a:off x="3357086" y="5255933"/>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19. His friends and family will stand afar off and watch.</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38:11; Luke 23:49</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35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3AAB591F-FA30-FB41-BE3D-53DD8E187956}"/>
              </a:ext>
            </a:extLst>
          </p:cNvPr>
          <p:cNvSpPr txBox="1"/>
          <p:nvPr/>
        </p:nvSpPr>
        <p:spPr>
          <a:xfrm>
            <a:off x="3357086" y="398153"/>
            <a:ext cx="8277451"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20. His garments will be divided and lots cast for them.</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22:18; John 19:23-24</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CF62FBC-844C-1A4C-A662-6703092BEFC4}"/>
              </a:ext>
            </a:extLst>
          </p:cNvPr>
          <p:cNvSpPr txBox="1"/>
          <p:nvPr/>
        </p:nvSpPr>
        <p:spPr>
          <a:xfrm>
            <a:off x="3357087" y="1612598"/>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21. He will thirst.</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69:21; John 19:28</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79AAB10-AD18-0F4E-BFF2-0964550033E2}"/>
              </a:ext>
            </a:extLst>
          </p:cNvPr>
          <p:cNvSpPr txBox="1"/>
          <p:nvPr/>
        </p:nvSpPr>
        <p:spPr>
          <a:xfrm>
            <a:off x="3357087" y="2827043"/>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22. He will be given gall and vinegar.</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69:21; Matthew 27:34</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F3A9177-6E88-9D4C-91B1-56DA0A065A56}"/>
              </a:ext>
            </a:extLst>
          </p:cNvPr>
          <p:cNvSpPr txBox="1"/>
          <p:nvPr/>
        </p:nvSpPr>
        <p:spPr>
          <a:xfrm>
            <a:off x="3357087" y="4041488"/>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23. He will commit Himself to God.</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31:5; Like 23:46</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C270903-6A39-7745-B4B4-C0424CE282EA}"/>
              </a:ext>
            </a:extLst>
          </p:cNvPr>
          <p:cNvSpPr txBox="1"/>
          <p:nvPr/>
        </p:nvSpPr>
        <p:spPr>
          <a:xfrm>
            <a:off x="3357086" y="5255933"/>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24. His bones will be left unbroken.</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34:20; John 19:33</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38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0D60371C-9D5A-A24F-B7DF-170C79D373C9}"/>
              </a:ext>
            </a:extLst>
          </p:cNvPr>
          <p:cNvSpPr/>
          <p:nvPr/>
        </p:nvSpPr>
        <p:spPr>
          <a:xfrm>
            <a:off x="5620193" y="1043587"/>
            <a:ext cx="4248279" cy="4247317"/>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Deity And</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Incarnation:</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God Wants A </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Relationship </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With Us</a:t>
            </a:r>
          </a:p>
        </p:txBody>
      </p:sp>
      <p:sp>
        <p:nvSpPr>
          <p:cNvPr id="5" name="TextBox 4">
            <a:extLst>
              <a:ext uri="{FF2B5EF4-FFF2-40B4-BE49-F238E27FC236}">
                <a16:creationId xmlns:a16="http://schemas.microsoft.com/office/drawing/2014/main" id="{EA7C9637-7170-184B-812D-04B8903CE294}"/>
              </a:ext>
            </a:extLst>
          </p:cNvPr>
          <p:cNvSpPr txBox="1"/>
          <p:nvPr/>
        </p:nvSpPr>
        <p:spPr>
          <a:xfrm>
            <a:off x="6921607" y="428629"/>
            <a:ext cx="1728165" cy="523220"/>
          </a:xfrm>
          <a:prstGeom prst="rect">
            <a:avLst/>
          </a:prstGeom>
          <a:noFill/>
        </p:spPr>
        <p:txBody>
          <a:bodyPr wrap="none" rtlCol="0">
            <a:spAutoFit/>
          </a:bodyPr>
          <a:lstStyle/>
          <a:p>
            <a:r>
              <a:rPr lang="en-US" sz="2800" dirty="0"/>
              <a:t>PART TWO</a:t>
            </a:r>
          </a:p>
        </p:txBody>
      </p:sp>
      <p:sp>
        <p:nvSpPr>
          <p:cNvPr id="8" name="TextBox 7">
            <a:extLst>
              <a:ext uri="{FF2B5EF4-FFF2-40B4-BE49-F238E27FC236}">
                <a16:creationId xmlns:a16="http://schemas.microsoft.com/office/drawing/2014/main" id="{FF77162A-7139-5F46-9D75-68FE70FB0957}"/>
              </a:ext>
            </a:extLst>
          </p:cNvPr>
          <p:cNvSpPr txBox="1"/>
          <p:nvPr/>
        </p:nvSpPr>
        <p:spPr>
          <a:xfrm>
            <a:off x="5175114" y="5387160"/>
            <a:ext cx="6785255" cy="1384995"/>
          </a:xfrm>
          <a:prstGeom prst="rect">
            <a:avLst/>
          </a:prstGeom>
          <a:noFill/>
        </p:spPr>
        <p:txBody>
          <a:bodyPr wrap="none" rtlCol="0">
            <a:spAutoFit/>
          </a:bodyPr>
          <a:lstStyle/>
          <a:p>
            <a:pPr marL="457200" indent="-457200">
              <a:buFont typeface="Arial" panose="020B0604020202020204" pitchFamily="34" charset="0"/>
              <a:buChar char="•"/>
            </a:pPr>
            <a:r>
              <a:rPr lang="en-US" sz="2800" i="1" dirty="0"/>
              <a:t>The Truth about Truth</a:t>
            </a:r>
          </a:p>
          <a:p>
            <a:pPr marL="457200" indent="-457200">
              <a:buFont typeface="Arial" panose="020B0604020202020204" pitchFamily="34" charset="0"/>
              <a:buChar char="•"/>
            </a:pPr>
            <a:r>
              <a:rPr lang="en-US" sz="2800" i="1" dirty="0"/>
              <a:t>How True are Christ’s Claims?</a:t>
            </a:r>
          </a:p>
          <a:p>
            <a:pPr marL="457200" indent="-457200">
              <a:buFont typeface="Arial" panose="020B0604020202020204" pitchFamily="34" charset="0"/>
              <a:buChar char="•"/>
            </a:pPr>
            <a:r>
              <a:rPr lang="en-US" sz="2800" i="1" dirty="0"/>
              <a:t>The Relational Meaning of the Incarnation</a:t>
            </a:r>
          </a:p>
        </p:txBody>
      </p:sp>
      <p:sp>
        <p:nvSpPr>
          <p:cNvPr id="9" name="Rectangle 8">
            <a:extLst>
              <a:ext uri="{FF2B5EF4-FFF2-40B4-BE49-F238E27FC236}">
                <a16:creationId xmlns:a16="http://schemas.microsoft.com/office/drawing/2014/main" id="{0273D6DB-3354-1146-89CC-5D9537A26EA4}"/>
              </a:ext>
            </a:extLst>
          </p:cNvPr>
          <p:cNvSpPr/>
          <p:nvPr/>
        </p:nvSpPr>
        <p:spPr>
          <a:xfrm>
            <a:off x="112289" y="1908014"/>
            <a:ext cx="3208421" cy="4524315"/>
          </a:xfrm>
          <a:prstGeom prst="rect">
            <a:avLst/>
          </a:prstGeom>
        </p:spPr>
        <p:txBody>
          <a:bodyPr wrap="square">
            <a:spAutoFit/>
          </a:bodyPr>
          <a:lstStyle/>
          <a:p>
            <a:pPr algn="ctr"/>
            <a:r>
              <a:rPr lang="en-US" sz="2400" b="1" i="0" u="none" strike="noStrike" dirty="0">
                <a:solidFill>
                  <a:srgbClr val="FF0000"/>
                </a:solidFill>
                <a:effectLst/>
                <a:latin typeface="Arial" panose="020B0604020202020204" pitchFamily="34" charset="0"/>
                <a:cs typeface="Arial" panose="020B0604020202020204" pitchFamily="34" charset="0"/>
              </a:rPr>
              <a:t>1 John 4:2-3</a:t>
            </a:r>
            <a:r>
              <a:rPr lang="en-US" sz="2400" b="0" i="0" u="none" strike="noStrike" dirty="0">
                <a:solidFill>
                  <a:srgbClr val="000000"/>
                </a:solidFill>
                <a:effectLst/>
                <a:latin typeface="Arial" panose="020B0604020202020204" pitchFamily="34" charset="0"/>
                <a:cs typeface="Arial" panose="020B0604020202020204" pitchFamily="34" charset="0"/>
              </a:rPr>
              <a:t> </a:t>
            </a:r>
          </a:p>
          <a:p>
            <a:pPr algn="ctr"/>
            <a:r>
              <a:rPr lang="en-US" sz="2400" b="0" i="1" u="none" strike="noStrike" dirty="0">
                <a:solidFill>
                  <a:srgbClr val="000000"/>
                </a:solidFill>
                <a:effectLst/>
                <a:latin typeface="Arial" panose="020B0604020202020204" pitchFamily="34" charset="0"/>
                <a:cs typeface="Arial" panose="020B0604020202020204" pitchFamily="34" charset="0"/>
              </a:rPr>
              <a:t>By this you know the Spirit of God: Every spirit that confesses that Jesus Christ has come in the flesh is of God, </a:t>
            </a:r>
            <a:r>
              <a:rPr lang="en-US" sz="2400" b="1" i="1" u="none" strike="noStrike" baseline="30000" dirty="0">
                <a:solidFill>
                  <a:srgbClr val="000000"/>
                </a:solidFill>
                <a:effectLst/>
                <a:latin typeface="Arial" panose="020B0604020202020204" pitchFamily="34" charset="0"/>
                <a:cs typeface="Arial" panose="020B0604020202020204" pitchFamily="34" charset="0"/>
              </a:rPr>
              <a:t> </a:t>
            </a:r>
            <a:r>
              <a:rPr lang="en-US" sz="2400" b="0" i="1" u="none" strike="noStrike" dirty="0">
                <a:solidFill>
                  <a:srgbClr val="000000"/>
                </a:solidFill>
                <a:effectLst/>
                <a:latin typeface="Arial" panose="020B0604020202020204" pitchFamily="34" charset="0"/>
                <a:cs typeface="Arial" panose="020B0604020202020204" pitchFamily="34" charset="0"/>
              </a:rPr>
              <a:t>and every spirit that does not confess that Jesus Christ has come in the flesh is not of God. </a:t>
            </a:r>
          </a:p>
        </p:txBody>
      </p:sp>
      <p:sp>
        <p:nvSpPr>
          <p:cNvPr id="10" name="Right Arrow 9">
            <a:extLst>
              <a:ext uri="{FF2B5EF4-FFF2-40B4-BE49-F238E27FC236}">
                <a16:creationId xmlns:a16="http://schemas.microsoft.com/office/drawing/2014/main" id="{7E24BA21-C0FD-1A4A-AABF-81C6F1E46354}"/>
              </a:ext>
            </a:extLst>
          </p:cNvPr>
          <p:cNvSpPr/>
          <p:nvPr/>
        </p:nvSpPr>
        <p:spPr>
          <a:xfrm>
            <a:off x="3981247" y="5837341"/>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DE4CA83E-50B9-A84F-975A-2BF97C0CCC71}"/>
              </a:ext>
            </a:extLst>
          </p:cNvPr>
          <p:cNvSpPr/>
          <p:nvPr/>
        </p:nvSpPr>
        <p:spPr>
          <a:xfrm>
            <a:off x="3989263" y="5364093"/>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186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02DDF826-F0E7-C44F-97C4-1571D30BD7C6}"/>
              </a:ext>
            </a:extLst>
          </p:cNvPr>
          <p:cNvSpPr txBox="1"/>
          <p:nvPr/>
        </p:nvSpPr>
        <p:spPr>
          <a:xfrm>
            <a:off x="3357086" y="398153"/>
            <a:ext cx="8277451"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25. His heart will rupture.</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Psalm 22:14; John 19:34</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417BC4B-3279-F94E-B9A4-EF028E62C23D}"/>
              </a:ext>
            </a:extLst>
          </p:cNvPr>
          <p:cNvSpPr txBox="1"/>
          <p:nvPr/>
        </p:nvSpPr>
        <p:spPr>
          <a:xfrm>
            <a:off x="3357087" y="1612598"/>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26. His side will be pierced.</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Zechariah 12:10; John 19:34</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0657F7-1FA5-B748-B74C-9D0E74AE32DB}"/>
              </a:ext>
            </a:extLst>
          </p:cNvPr>
          <p:cNvSpPr txBox="1"/>
          <p:nvPr/>
        </p:nvSpPr>
        <p:spPr>
          <a:xfrm>
            <a:off x="3357087" y="2827043"/>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27. Darkness will come over the land at midday.</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Amos 8:9; Matthew 27:45</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FF63DBB-195C-6A43-86DD-60D155E0E72B}"/>
              </a:ext>
            </a:extLst>
          </p:cNvPr>
          <p:cNvSpPr txBox="1"/>
          <p:nvPr/>
        </p:nvSpPr>
        <p:spPr>
          <a:xfrm>
            <a:off x="3357087" y="4041488"/>
            <a:ext cx="8423548"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28. He will be buried in a rich man’s tomb.</a:t>
            </a:r>
          </a:p>
          <a:p>
            <a:pPr algn="just"/>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Isaiah 53:9; Matthew 27:57-60</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363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BE3A55F6-640A-9845-8775-A79C34BEA6CA}"/>
              </a:ext>
            </a:extLst>
          </p:cNvPr>
          <p:cNvSpPr txBox="1"/>
          <p:nvPr/>
        </p:nvSpPr>
        <p:spPr>
          <a:xfrm>
            <a:off x="2875545" y="296244"/>
            <a:ext cx="9178576" cy="1569660"/>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As a final testimony, on the third day after His death, He will be raised from the dead (</a:t>
            </a:r>
            <a:r>
              <a:rPr lang="en-US" sz="2400" b="1" dirty="0">
                <a:solidFill>
                  <a:srgbClr val="FF0000"/>
                </a:solidFill>
                <a:latin typeface="Arial" panose="020B0604020202020204" pitchFamily="34" charset="0"/>
                <a:cs typeface="Arial" panose="020B0604020202020204" pitchFamily="34" charset="0"/>
              </a:rPr>
              <a:t>Psalm 16:10</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Acts 2:31</a:t>
            </a:r>
            <a:r>
              <a:rPr lang="en-US" sz="2400" dirty="0">
                <a:latin typeface="Arial" panose="020B0604020202020204" pitchFamily="34" charset="0"/>
                <a:cs typeface="Arial" panose="020B0604020202020204" pitchFamily="34" charset="0"/>
              </a:rPr>
              <a:t>), ascend to heaven (</a:t>
            </a:r>
            <a:r>
              <a:rPr lang="en-US" sz="2400" b="1" dirty="0">
                <a:solidFill>
                  <a:srgbClr val="FF0000"/>
                </a:solidFill>
                <a:latin typeface="Arial" panose="020B0604020202020204" pitchFamily="34" charset="0"/>
                <a:cs typeface="Arial" panose="020B0604020202020204" pitchFamily="34" charset="0"/>
              </a:rPr>
              <a:t>Psalm 68:18</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Acts 1:9</a:t>
            </a:r>
            <a:r>
              <a:rPr lang="en-US" sz="2400" dirty="0">
                <a:latin typeface="Arial" panose="020B0604020202020204" pitchFamily="34" charset="0"/>
                <a:cs typeface="Arial" panose="020B0604020202020204" pitchFamily="34" charset="0"/>
              </a:rPr>
              <a:t>), and be seated at the right hand of God in full majesty and authority (</a:t>
            </a:r>
            <a:r>
              <a:rPr lang="en-US" sz="2400" b="1" dirty="0">
                <a:solidFill>
                  <a:srgbClr val="FF0000"/>
                </a:solidFill>
                <a:latin typeface="Arial" panose="020B0604020202020204" pitchFamily="34" charset="0"/>
                <a:cs typeface="Arial" panose="020B0604020202020204" pitchFamily="34" charset="0"/>
              </a:rPr>
              <a:t>Psalm 110:1</a:t>
            </a:r>
            <a:r>
              <a:rPr lang="en-US" sz="2400" dirty="0">
                <a:latin typeface="Arial" panose="020B0604020202020204" pitchFamily="34" charset="0"/>
                <a:cs typeface="Arial" panose="020B0604020202020204" pitchFamily="34" charset="0"/>
              </a:rPr>
              <a:t>;  </a:t>
            </a:r>
            <a:r>
              <a:rPr lang="en-US" sz="2400" b="1" dirty="0">
                <a:solidFill>
                  <a:srgbClr val="FF0000"/>
                </a:solidFill>
                <a:latin typeface="Arial" panose="020B0604020202020204" pitchFamily="34" charset="0"/>
                <a:cs typeface="Arial" panose="020B0604020202020204" pitchFamily="34" charset="0"/>
              </a:rPr>
              <a:t>Hebrews 1:3</a:t>
            </a:r>
            <a:r>
              <a:rPr lang="en-US" sz="2400" dirty="0">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3BE97E9-DAB2-BA4A-8CE2-53DD502D8D78}"/>
              </a:ext>
            </a:extLst>
          </p:cNvPr>
          <p:cNvSpPr txBox="1"/>
          <p:nvPr/>
        </p:nvSpPr>
        <p:spPr>
          <a:xfrm>
            <a:off x="156684" y="2405193"/>
            <a:ext cx="2718861" cy="3970318"/>
          </a:xfrm>
          <a:prstGeom prst="rect">
            <a:avLst/>
          </a:prstGeom>
          <a:noFill/>
        </p:spPr>
        <p:txBody>
          <a:bodyPr wrap="square" rtlCol="0">
            <a:spAutoFit/>
          </a:bodyPr>
          <a:lstStyle/>
          <a:p>
            <a:pPr algn="ctr"/>
            <a:r>
              <a:rPr lang="en-US" sz="2800" i="1" dirty="0">
                <a:latin typeface="Arial" panose="020B0604020202020204" pitchFamily="34" charset="0"/>
                <a:cs typeface="Arial" panose="020B0604020202020204" pitchFamily="34" charset="0"/>
              </a:rPr>
              <a:t>What extraordinary lengths God went to in order to help people identify and recognize His only begotten Son!</a:t>
            </a:r>
            <a:endParaRPr lang="en-US" sz="2800" b="1" i="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7244575-4C07-5941-AC6B-985F3B1D53D2}"/>
              </a:ext>
            </a:extLst>
          </p:cNvPr>
          <p:cNvSpPr txBox="1"/>
          <p:nvPr/>
        </p:nvSpPr>
        <p:spPr>
          <a:xfrm>
            <a:off x="3518750" y="2519597"/>
            <a:ext cx="3946083"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Probability Factor</a:t>
            </a:r>
          </a:p>
        </p:txBody>
      </p:sp>
      <p:sp>
        <p:nvSpPr>
          <p:cNvPr id="11" name="TextBox 10">
            <a:extLst>
              <a:ext uri="{FF2B5EF4-FFF2-40B4-BE49-F238E27FC236}">
                <a16:creationId xmlns:a16="http://schemas.microsoft.com/office/drawing/2014/main" id="{BB16E758-945D-B540-A8C7-F5143E90F748}"/>
              </a:ext>
            </a:extLst>
          </p:cNvPr>
          <p:cNvSpPr txBox="1"/>
          <p:nvPr/>
        </p:nvSpPr>
        <p:spPr>
          <a:xfrm>
            <a:off x="3759242" y="3223291"/>
            <a:ext cx="7610599"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Professor Peter W. Stoner, and pronounced to be sound, scientific, analysis of probabilities by the American Scientific Affiliation, states:</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0D6883-84E4-5D45-8139-03D85309E20B}"/>
              </a:ext>
            </a:extLst>
          </p:cNvPr>
          <p:cNvSpPr txBox="1"/>
          <p:nvPr/>
        </p:nvSpPr>
        <p:spPr>
          <a:xfrm>
            <a:off x="3759242" y="4604094"/>
            <a:ext cx="7610599"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probability of just 8 prophecies being fulfilled in one person is 1 in 10</a:t>
            </a:r>
            <a:r>
              <a:rPr lang="en-US" sz="2400" b="1" baseline="30000" dirty="0">
                <a:latin typeface="Arial" panose="020B0604020202020204" pitchFamily="34" charset="0"/>
                <a:cs typeface="Arial" panose="020B0604020202020204" pitchFamily="34" charset="0"/>
              </a:rPr>
              <a:t>17 </a:t>
            </a:r>
            <a:endParaRPr lang="en-US" sz="2400" b="1" dirty="0">
              <a:solidFill>
                <a:srgbClr val="FF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1F4A140-E82F-6842-8801-D7084776BD90}"/>
              </a:ext>
            </a:extLst>
          </p:cNvPr>
          <p:cNvSpPr txBox="1"/>
          <p:nvPr/>
        </p:nvSpPr>
        <p:spPr>
          <a:xfrm>
            <a:off x="3759242" y="5672541"/>
            <a:ext cx="7610599" cy="461665"/>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That is 1 in 100,000,000,000,000,000!</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050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8E0D5F-279F-7D4D-8938-7D9BEF031BCC}"/>
              </a:ext>
            </a:extLst>
          </p:cNvPr>
          <p:cNvPicPr>
            <a:picLocks noChangeAspect="1"/>
          </p:cNvPicPr>
          <p:nvPr/>
        </p:nvPicPr>
        <p:blipFill>
          <a:blip r:embed="rId2"/>
          <a:stretch>
            <a:fillRect/>
          </a:stretch>
        </p:blipFill>
        <p:spPr>
          <a:xfrm>
            <a:off x="30408" y="27740"/>
            <a:ext cx="7252207" cy="6830260"/>
          </a:xfrm>
          <a:prstGeom prst="rect">
            <a:avLst/>
          </a:prstGeom>
        </p:spPr>
      </p:pic>
      <p:grpSp>
        <p:nvGrpSpPr>
          <p:cNvPr id="6" name="Group 5">
            <a:extLst>
              <a:ext uri="{FF2B5EF4-FFF2-40B4-BE49-F238E27FC236}">
                <a16:creationId xmlns:a16="http://schemas.microsoft.com/office/drawing/2014/main" id="{440A28C7-BA30-BD4E-84BF-2C6F3620F568}"/>
              </a:ext>
            </a:extLst>
          </p:cNvPr>
          <p:cNvGrpSpPr/>
          <p:nvPr/>
        </p:nvGrpSpPr>
        <p:grpSpPr>
          <a:xfrm>
            <a:off x="5170467" y="375209"/>
            <a:ext cx="6568342" cy="874295"/>
            <a:chOff x="5170467" y="375209"/>
            <a:chExt cx="6568342" cy="874295"/>
          </a:xfrm>
        </p:grpSpPr>
        <p:pic>
          <p:nvPicPr>
            <p:cNvPr id="4" name="Picture 3">
              <a:extLst>
                <a:ext uri="{FF2B5EF4-FFF2-40B4-BE49-F238E27FC236}">
                  <a16:creationId xmlns:a16="http://schemas.microsoft.com/office/drawing/2014/main" id="{BF3CB314-309C-A242-B000-A70FF441AF6D}"/>
                </a:ext>
              </a:extLst>
            </p:cNvPr>
            <p:cNvPicPr>
              <a:picLocks noChangeAspect="1"/>
            </p:cNvPicPr>
            <p:nvPr/>
          </p:nvPicPr>
          <p:blipFill>
            <a:blip r:embed="rId3"/>
            <a:stretch>
              <a:fillRect/>
            </a:stretch>
          </p:blipFill>
          <p:spPr>
            <a:xfrm>
              <a:off x="10864514" y="375209"/>
              <a:ext cx="874295" cy="874295"/>
            </a:xfrm>
            <a:prstGeom prst="rect">
              <a:avLst/>
            </a:prstGeom>
          </p:spPr>
        </p:pic>
        <p:sp>
          <p:nvSpPr>
            <p:cNvPr id="5" name="Rectangle 4">
              <a:extLst>
                <a:ext uri="{FF2B5EF4-FFF2-40B4-BE49-F238E27FC236}">
                  <a16:creationId xmlns:a16="http://schemas.microsoft.com/office/drawing/2014/main" id="{306B132D-2B25-8945-9B0E-E2630D0F67FF}"/>
                </a:ext>
              </a:extLst>
            </p:cNvPr>
            <p:cNvSpPr/>
            <p:nvPr/>
          </p:nvSpPr>
          <p:spPr>
            <a:xfrm>
              <a:off x="5170467" y="581523"/>
              <a:ext cx="5495415" cy="461665"/>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100,000,000,000,000,000 silver dollars</a:t>
              </a:r>
              <a:endParaRPr lang="en-US" sz="2400" dirty="0"/>
            </a:p>
          </p:txBody>
        </p:sp>
      </p:grpSp>
      <p:sp>
        <p:nvSpPr>
          <p:cNvPr id="7" name="Rectangle 6">
            <a:extLst>
              <a:ext uri="{FF2B5EF4-FFF2-40B4-BE49-F238E27FC236}">
                <a16:creationId xmlns:a16="http://schemas.microsoft.com/office/drawing/2014/main" id="{799B8F60-5F1C-0645-9FD8-A55FD5F30AA0}"/>
              </a:ext>
            </a:extLst>
          </p:cNvPr>
          <p:cNvSpPr/>
          <p:nvPr/>
        </p:nvSpPr>
        <p:spPr>
          <a:xfrm>
            <a:off x="7918174" y="2473374"/>
            <a:ext cx="3725778" cy="1938992"/>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Take them and spread them over the entire state of Texas, they would cover the entire state and form a pile two feet deep.</a:t>
            </a:r>
            <a:endParaRPr lang="en-US" sz="2400" dirty="0"/>
          </a:p>
        </p:txBody>
      </p:sp>
    </p:spTree>
    <p:extLst>
      <p:ext uri="{BB962C8B-B14F-4D97-AF65-F5344CB8AC3E}">
        <p14:creationId xmlns:p14="http://schemas.microsoft.com/office/powerpoint/2010/main" val="417616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A814D-EAE8-E34C-8CAD-1502A47D2BD2}"/>
              </a:ext>
            </a:extLst>
          </p:cNvPr>
          <p:cNvSpPr/>
          <p:nvPr/>
        </p:nvSpPr>
        <p:spPr>
          <a:xfrm>
            <a:off x="3353699" y="1007457"/>
            <a:ext cx="7727386" cy="830997"/>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Now take one silver dollar and mark it with a big red X, toss it into that pile, and stir the whole pile thoroughly.</a:t>
            </a:r>
            <a:endParaRPr lang="en-US" sz="2400" dirty="0"/>
          </a:p>
        </p:txBody>
      </p:sp>
      <p:grpSp>
        <p:nvGrpSpPr>
          <p:cNvPr id="5" name="Group 4">
            <a:extLst>
              <a:ext uri="{FF2B5EF4-FFF2-40B4-BE49-F238E27FC236}">
                <a16:creationId xmlns:a16="http://schemas.microsoft.com/office/drawing/2014/main" id="{FB58410C-7CF9-B644-946B-03D4E103890F}"/>
              </a:ext>
            </a:extLst>
          </p:cNvPr>
          <p:cNvGrpSpPr/>
          <p:nvPr/>
        </p:nvGrpSpPr>
        <p:grpSpPr>
          <a:xfrm>
            <a:off x="1455864" y="727290"/>
            <a:ext cx="886282" cy="1323439"/>
            <a:chOff x="1455864" y="727290"/>
            <a:chExt cx="886282" cy="1323439"/>
          </a:xfrm>
        </p:grpSpPr>
        <p:pic>
          <p:nvPicPr>
            <p:cNvPr id="3" name="Picture 2">
              <a:extLst>
                <a:ext uri="{FF2B5EF4-FFF2-40B4-BE49-F238E27FC236}">
                  <a16:creationId xmlns:a16="http://schemas.microsoft.com/office/drawing/2014/main" id="{D4DD105E-0E9C-464B-8958-3DF3B61F750A}"/>
                </a:ext>
              </a:extLst>
            </p:cNvPr>
            <p:cNvPicPr>
              <a:picLocks noChangeAspect="1"/>
            </p:cNvPicPr>
            <p:nvPr/>
          </p:nvPicPr>
          <p:blipFill>
            <a:blip r:embed="rId2"/>
            <a:stretch>
              <a:fillRect/>
            </a:stretch>
          </p:blipFill>
          <p:spPr>
            <a:xfrm>
              <a:off x="1467851" y="1007457"/>
              <a:ext cx="874295" cy="874295"/>
            </a:xfrm>
            <a:prstGeom prst="rect">
              <a:avLst/>
            </a:prstGeom>
          </p:spPr>
        </p:pic>
        <p:sp>
          <p:nvSpPr>
            <p:cNvPr id="4" name="TextBox 3">
              <a:extLst>
                <a:ext uri="{FF2B5EF4-FFF2-40B4-BE49-F238E27FC236}">
                  <a16:creationId xmlns:a16="http://schemas.microsoft.com/office/drawing/2014/main" id="{515E643B-360F-8C48-B75A-4DCEB478E2E2}"/>
                </a:ext>
              </a:extLst>
            </p:cNvPr>
            <p:cNvSpPr txBox="1"/>
            <p:nvPr/>
          </p:nvSpPr>
          <p:spPr>
            <a:xfrm>
              <a:off x="1455864" y="727290"/>
              <a:ext cx="869149" cy="1323439"/>
            </a:xfrm>
            <a:prstGeom prst="rect">
              <a:avLst/>
            </a:prstGeom>
            <a:noFill/>
          </p:spPr>
          <p:txBody>
            <a:bodyPr wrap="none" rtlCol="0">
              <a:spAutoFit/>
            </a:bodyPr>
            <a:lstStyle/>
            <a:p>
              <a:r>
                <a:rPr lang="en-US" sz="8000" b="1" dirty="0">
                  <a:solidFill>
                    <a:srgbClr val="FF0000"/>
                  </a:solidFill>
                  <a:latin typeface="Arial" panose="020B0604020202020204" pitchFamily="34" charset="0"/>
                  <a:cs typeface="Arial" panose="020B0604020202020204" pitchFamily="34" charset="0"/>
                </a:rPr>
                <a:t>X</a:t>
              </a:r>
            </a:p>
          </p:txBody>
        </p:sp>
      </p:grpSp>
      <p:sp>
        <p:nvSpPr>
          <p:cNvPr id="6" name="Rectangle 5">
            <a:extLst>
              <a:ext uri="{FF2B5EF4-FFF2-40B4-BE49-F238E27FC236}">
                <a16:creationId xmlns:a16="http://schemas.microsoft.com/office/drawing/2014/main" id="{0B8BE4C9-804F-1540-8326-F2C3476E6E75}"/>
              </a:ext>
            </a:extLst>
          </p:cNvPr>
          <p:cNvSpPr/>
          <p:nvPr/>
        </p:nvSpPr>
        <p:spPr>
          <a:xfrm>
            <a:off x="3353699" y="2104216"/>
            <a:ext cx="7727386" cy="1938992"/>
          </a:xfrm>
          <a:prstGeom prst="rect">
            <a:avLst/>
          </a:prstGeom>
        </p:spPr>
        <p:txBody>
          <a:bodyPr wrap="square">
            <a:spAutoFit/>
          </a:bodyPr>
          <a:lstStyle/>
          <a:p>
            <a:pPr algn="just"/>
            <a:r>
              <a:rPr lang="en-US" sz="2400" dirty="0">
                <a:latin typeface="Arial" panose="020B0604020202020204" pitchFamily="34" charset="0"/>
                <a:cs typeface="Arial" panose="020B0604020202020204" pitchFamily="34" charset="0"/>
              </a:rPr>
              <a:t>Now blindfold yourself, and start walking the length and breadth of the state of Texas until you covered the entire state. . . . . stooping down only once along the way to pick up a single silver dollar out of that two foot deep pile.</a:t>
            </a:r>
            <a:endParaRPr lang="en-US" sz="2400" dirty="0"/>
          </a:p>
        </p:txBody>
      </p:sp>
      <p:sp>
        <p:nvSpPr>
          <p:cNvPr id="7" name="Rectangle 6">
            <a:extLst>
              <a:ext uri="{FF2B5EF4-FFF2-40B4-BE49-F238E27FC236}">
                <a16:creationId xmlns:a16="http://schemas.microsoft.com/office/drawing/2014/main" id="{BEFB15ED-62C3-504D-98B4-9BE47D3D9080}"/>
              </a:ext>
            </a:extLst>
          </p:cNvPr>
          <p:cNvSpPr/>
          <p:nvPr/>
        </p:nvSpPr>
        <p:spPr>
          <a:xfrm>
            <a:off x="3353699" y="4374488"/>
            <a:ext cx="7727386" cy="1200329"/>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Then remove your blindfold and look at the silver dollar that you picked up. What are the chances that you would pick the one marked with the red x on it?</a:t>
            </a:r>
            <a:endParaRPr lang="en-US" sz="2400" dirty="0"/>
          </a:p>
        </p:txBody>
      </p:sp>
      <p:sp>
        <p:nvSpPr>
          <p:cNvPr id="8" name="TextBox 7">
            <a:extLst>
              <a:ext uri="{FF2B5EF4-FFF2-40B4-BE49-F238E27FC236}">
                <a16:creationId xmlns:a16="http://schemas.microsoft.com/office/drawing/2014/main" id="{7CA4B4BB-B403-ED41-9F08-8E63C305D74C}"/>
              </a:ext>
            </a:extLst>
          </p:cNvPr>
          <p:cNvSpPr txBox="1"/>
          <p:nvPr/>
        </p:nvSpPr>
        <p:spPr>
          <a:xfrm>
            <a:off x="3353699" y="5674904"/>
            <a:ext cx="7610599"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same chance that one person could have fulfilled just 8 Old Testament prophecies about the Messiah!</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180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56F68631-E690-0F4A-93E8-D275CA25CADB}"/>
              </a:ext>
            </a:extLst>
          </p:cNvPr>
          <p:cNvSpPr txBox="1"/>
          <p:nvPr/>
        </p:nvSpPr>
        <p:spPr>
          <a:xfrm>
            <a:off x="5897376" y="542692"/>
            <a:ext cx="289933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Virgin Birth</a:t>
            </a:r>
          </a:p>
        </p:txBody>
      </p:sp>
      <p:sp>
        <p:nvSpPr>
          <p:cNvPr id="9" name="TextBox 8">
            <a:extLst>
              <a:ext uri="{FF2B5EF4-FFF2-40B4-BE49-F238E27FC236}">
                <a16:creationId xmlns:a16="http://schemas.microsoft.com/office/drawing/2014/main" id="{04B9EC13-E347-3F4C-99D0-E09509D60C52}"/>
              </a:ext>
            </a:extLst>
          </p:cNvPr>
          <p:cNvSpPr txBox="1"/>
          <p:nvPr/>
        </p:nvSpPr>
        <p:spPr>
          <a:xfrm>
            <a:off x="3429000" y="1456187"/>
            <a:ext cx="7836088" cy="1938992"/>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Long before the prophets spoke or had heard of the Messiah, God pointed directly to the means by which His Son would be born. His plan to restore His relationship with mankind, was declared in the aftermath of Adam and Eve’s sin in the Garden of Eden.</a:t>
            </a:r>
            <a:endParaRPr lang="en-US" sz="2400" b="1" dirty="0">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0352D94-6633-EC46-AC7A-583D7CB8500C}"/>
              </a:ext>
            </a:extLst>
          </p:cNvPr>
          <p:cNvSpPr/>
          <p:nvPr/>
        </p:nvSpPr>
        <p:spPr>
          <a:xfrm>
            <a:off x="871927" y="3905770"/>
            <a:ext cx="5683157" cy="2308324"/>
          </a:xfrm>
          <a:prstGeom prst="rect">
            <a:avLst/>
          </a:prstGeom>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                   Genesis 3:15</a:t>
            </a:r>
            <a:r>
              <a:rPr lang="en-US" sz="2400" dirty="0">
                <a:solidFill>
                  <a:srgbClr val="000000"/>
                </a:solidFill>
                <a:latin typeface="Arial" panose="020B0604020202020204" pitchFamily="34" charset="0"/>
                <a:cs typeface="Arial" panose="020B0604020202020204" pitchFamily="34" charset="0"/>
              </a:rPr>
              <a:t> </a:t>
            </a:r>
          </a:p>
          <a:p>
            <a:r>
              <a:rPr lang="en-US" sz="2400" b="1" baseline="30000" dirty="0">
                <a:solidFill>
                  <a:srgbClr val="000000"/>
                </a:solidFill>
                <a:latin typeface="Arial" panose="020B0604020202020204" pitchFamily="34" charset="0"/>
                <a:cs typeface="Arial" panose="020B0604020202020204" pitchFamily="34" charset="0"/>
              </a:rPr>
              <a:t>15 </a:t>
            </a:r>
            <a:r>
              <a:rPr lang="en-US" sz="2400" dirty="0">
                <a:solidFill>
                  <a:srgbClr val="000000"/>
                </a:solidFill>
                <a:latin typeface="Arial" panose="020B0604020202020204" pitchFamily="34" charset="0"/>
                <a:cs typeface="Arial" panose="020B0604020202020204" pitchFamily="34" charset="0"/>
              </a:rPr>
              <a:t>And I will put enmity</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Between you and the woman,</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And between </a:t>
            </a:r>
            <a:r>
              <a:rPr lang="en-US" sz="2400" b="1" i="1" dirty="0">
                <a:solidFill>
                  <a:srgbClr val="0432FF"/>
                </a:solidFill>
                <a:latin typeface="Arial" panose="020B0604020202020204" pitchFamily="34" charset="0"/>
                <a:cs typeface="Arial" panose="020B0604020202020204" pitchFamily="34" charset="0"/>
              </a:rPr>
              <a:t>your seed and her Seed</a:t>
            </a:r>
            <a:r>
              <a:rPr lang="en-US" sz="2400" dirty="0">
                <a:solidFill>
                  <a:srgbClr val="000000"/>
                </a:solidFill>
                <a:latin typeface="Arial" panose="020B0604020202020204" pitchFamily="34" charset="0"/>
                <a:cs typeface="Arial" panose="020B0604020202020204" pitchFamily="34" charset="0"/>
              </a:rPr>
              <a:t>;</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He shall bruise your head,</a:t>
            </a:r>
            <a:br>
              <a:rPr lang="en-US" sz="2400" dirty="0">
                <a:solidFill>
                  <a:srgbClr val="000000"/>
                </a:solidFill>
                <a:latin typeface="Arial" panose="020B0604020202020204" pitchFamily="34" charset="0"/>
                <a:cs typeface="Arial" panose="020B0604020202020204" pitchFamily="34" charset="0"/>
              </a:rPr>
            </a:br>
            <a:r>
              <a:rPr lang="en-US" sz="2400" dirty="0">
                <a:solidFill>
                  <a:srgbClr val="000000"/>
                </a:solidFill>
                <a:latin typeface="Arial" panose="020B0604020202020204" pitchFamily="34" charset="0"/>
                <a:cs typeface="Arial" panose="020B0604020202020204" pitchFamily="34" charset="0"/>
              </a:rPr>
              <a:t>And you shall bruise His heel.”</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BBF3BE4-A9FB-744B-AA57-2E386DD1DC09}"/>
              </a:ext>
            </a:extLst>
          </p:cNvPr>
          <p:cNvSpPr txBox="1"/>
          <p:nvPr/>
        </p:nvSpPr>
        <p:spPr>
          <a:xfrm>
            <a:off x="7507705" y="4158926"/>
            <a:ext cx="3372372" cy="2308324"/>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serpent who deceived Eve would now be the enemy of the woman, and would ultimately be defeated her Seed.</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857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5CA92B41-61FA-624D-A9EC-0D93AB3F2AF4}"/>
              </a:ext>
            </a:extLst>
          </p:cNvPr>
          <p:cNvSpPr/>
          <p:nvPr/>
        </p:nvSpPr>
        <p:spPr>
          <a:xfrm>
            <a:off x="4045785" y="314367"/>
            <a:ext cx="6614194" cy="1569660"/>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Isaiah 7:14</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14 </a:t>
            </a:r>
            <a:r>
              <a:rPr lang="en-US" sz="2400" dirty="0">
                <a:solidFill>
                  <a:srgbClr val="000000"/>
                </a:solidFill>
                <a:latin typeface="Arial" panose="020B0604020202020204" pitchFamily="34" charset="0"/>
                <a:cs typeface="Arial" panose="020B0604020202020204" pitchFamily="34" charset="0"/>
              </a:rPr>
              <a:t>Therefore the Lord Himself will give you a sign: Behold, </a:t>
            </a:r>
            <a:r>
              <a:rPr lang="en-US" sz="2400" b="1" i="1" dirty="0">
                <a:solidFill>
                  <a:srgbClr val="0432FF"/>
                </a:solidFill>
                <a:latin typeface="Arial" panose="020B0604020202020204" pitchFamily="34" charset="0"/>
                <a:cs typeface="Arial" panose="020B0604020202020204" pitchFamily="34" charset="0"/>
              </a:rPr>
              <a:t>the virgin shall conceive and bear a Son</a:t>
            </a:r>
            <a:r>
              <a:rPr lang="en-US" sz="2400" dirty="0">
                <a:solidFill>
                  <a:srgbClr val="000000"/>
                </a:solidFill>
                <a:latin typeface="Arial" panose="020B0604020202020204" pitchFamily="34" charset="0"/>
                <a:cs typeface="Arial" panose="020B0604020202020204" pitchFamily="34" charset="0"/>
              </a:rPr>
              <a:t>, and shall call His name Immanuel.</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B7A2BA2-D870-4348-AE96-7D27A11EE52D}"/>
              </a:ext>
            </a:extLst>
          </p:cNvPr>
          <p:cNvSpPr/>
          <p:nvPr/>
        </p:nvSpPr>
        <p:spPr>
          <a:xfrm>
            <a:off x="4045785" y="3490573"/>
            <a:ext cx="6614194" cy="1569660"/>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Matthew 1:23</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23 </a:t>
            </a:r>
            <a:r>
              <a:rPr lang="en-US" sz="2400" dirty="0">
                <a:solidFill>
                  <a:srgbClr val="000000"/>
                </a:solidFill>
                <a:latin typeface="Arial" panose="020B0604020202020204" pitchFamily="34" charset="0"/>
                <a:cs typeface="Arial" panose="020B0604020202020204" pitchFamily="34" charset="0"/>
              </a:rPr>
              <a:t>“Behold, </a:t>
            </a:r>
            <a:r>
              <a:rPr lang="en-US" sz="2400" b="1" i="1" dirty="0">
                <a:solidFill>
                  <a:srgbClr val="0432FF"/>
                </a:solidFill>
                <a:latin typeface="Arial" panose="020B0604020202020204" pitchFamily="34" charset="0"/>
                <a:cs typeface="Arial" panose="020B0604020202020204" pitchFamily="34" charset="0"/>
              </a:rPr>
              <a:t>the virgin shall be with child, </a:t>
            </a:r>
            <a:r>
              <a:rPr lang="en-US" sz="2400" dirty="0">
                <a:solidFill>
                  <a:srgbClr val="000000"/>
                </a:solidFill>
                <a:latin typeface="Arial" panose="020B0604020202020204" pitchFamily="34" charset="0"/>
                <a:cs typeface="Arial" panose="020B0604020202020204" pitchFamily="34" charset="0"/>
              </a:rPr>
              <a:t>and bear </a:t>
            </a:r>
            <a:r>
              <a:rPr lang="en-US" sz="2400" b="1" i="1" dirty="0">
                <a:solidFill>
                  <a:srgbClr val="0432FF"/>
                </a:solidFill>
                <a:latin typeface="Arial" panose="020B0604020202020204" pitchFamily="34" charset="0"/>
                <a:cs typeface="Arial" panose="020B0604020202020204" pitchFamily="34" charset="0"/>
              </a:rPr>
              <a:t>a Son</a:t>
            </a:r>
            <a:r>
              <a:rPr lang="en-US" sz="2400" dirty="0">
                <a:solidFill>
                  <a:srgbClr val="000000"/>
                </a:solidFill>
                <a:latin typeface="Arial" panose="020B0604020202020204" pitchFamily="34" charset="0"/>
                <a:cs typeface="Arial" panose="020B0604020202020204" pitchFamily="34" charset="0"/>
              </a:rPr>
              <a:t>, and they shall </a:t>
            </a:r>
            <a:r>
              <a:rPr lang="en-US" sz="2400" b="1" i="1" dirty="0">
                <a:solidFill>
                  <a:srgbClr val="0432FF"/>
                </a:solidFill>
                <a:latin typeface="Arial" panose="020B0604020202020204" pitchFamily="34" charset="0"/>
                <a:cs typeface="Arial" panose="020B0604020202020204" pitchFamily="34" charset="0"/>
              </a:rPr>
              <a:t>call His name </a:t>
            </a:r>
            <a:r>
              <a:rPr lang="en-US" sz="2400" dirty="0">
                <a:solidFill>
                  <a:srgbClr val="000000"/>
                </a:solidFill>
                <a:latin typeface="Arial" panose="020B0604020202020204" pitchFamily="34" charset="0"/>
                <a:cs typeface="Arial" panose="020B0604020202020204" pitchFamily="34" charset="0"/>
              </a:rPr>
              <a:t>Immanuel,” which is translated, </a:t>
            </a:r>
            <a:r>
              <a:rPr lang="en-US" sz="2400" b="1" i="1" dirty="0">
                <a:solidFill>
                  <a:srgbClr val="0432FF"/>
                </a:solidFill>
                <a:latin typeface="Arial" panose="020B0604020202020204" pitchFamily="34" charset="0"/>
                <a:cs typeface="Arial" panose="020B0604020202020204" pitchFamily="34" charset="0"/>
              </a:rPr>
              <a:t>“God with us.”</a:t>
            </a:r>
            <a:endParaRPr lang="en-US" sz="2400" b="1" i="1" u="none" strike="noStrike" dirty="0">
              <a:solidFill>
                <a:srgbClr val="0432FF"/>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4A47B5D-DF36-E044-8C4D-48B3DE17B5CE}"/>
              </a:ext>
            </a:extLst>
          </p:cNvPr>
          <p:cNvSpPr txBox="1"/>
          <p:nvPr/>
        </p:nvSpPr>
        <p:spPr>
          <a:xfrm>
            <a:off x="4304882" y="2368054"/>
            <a:ext cx="6096000"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A virgin is one who has not known a man in the sense of the natural act of conception.</a:t>
            </a:r>
            <a:endParaRPr lang="en-US" sz="2400" b="1"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D2FADA7-F16E-0047-A18C-5D2EA65EA2BE}"/>
              </a:ext>
            </a:extLst>
          </p:cNvPr>
          <p:cNvSpPr txBox="1"/>
          <p:nvPr/>
        </p:nvSpPr>
        <p:spPr>
          <a:xfrm>
            <a:off x="4304882" y="5466450"/>
            <a:ext cx="6096000"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Seven centuries after Isaiah’s prophecy, Matthew records the birth of a child called Jesus of Nazareth.</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93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64AE0734-2539-3D41-9A2A-C1FAA64A5ECF}"/>
              </a:ext>
            </a:extLst>
          </p:cNvPr>
          <p:cNvSpPr/>
          <p:nvPr/>
        </p:nvSpPr>
        <p:spPr>
          <a:xfrm>
            <a:off x="2936813" y="260148"/>
            <a:ext cx="9070705" cy="6370975"/>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Matthew 1:18-23</a:t>
            </a:r>
          </a:p>
          <a:p>
            <a:pPr algn="just"/>
            <a:r>
              <a:rPr lang="en-US" sz="2400" b="1" baseline="30000" dirty="0">
                <a:solidFill>
                  <a:srgbClr val="000000"/>
                </a:solidFill>
                <a:latin typeface="Arial" panose="020B0604020202020204" pitchFamily="34" charset="0"/>
                <a:cs typeface="Arial" panose="020B0604020202020204" pitchFamily="34" charset="0"/>
              </a:rPr>
              <a:t>18 </a:t>
            </a:r>
            <a:r>
              <a:rPr lang="en-US" sz="2400" dirty="0">
                <a:solidFill>
                  <a:srgbClr val="000000"/>
                </a:solidFill>
                <a:latin typeface="Arial" panose="020B0604020202020204" pitchFamily="34" charset="0"/>
                <a:cs typeface="Arial" panose="020B0604020202020204" pitchFamily="34" charset="0"/>
              </a:rPr>
              <a:t>Now the birth of Jesus Christ was as follows: After His mother Mary was betrothed to Joseph, </a:t>
            </a:r>
            <a:r>
              <a:rPr lang="en-US" sz="2400" b="1" i="1" dirty="0">
                <a:solidFill>
                  <a:srgbClr val="0432FF"/>
                </a:solidFill>
                <a:latin typeface="Arial" panose="020B0604020202020204" pitchFamily="34" charset="0"/>
                <a:cs typeface="Arial" panose="020B0604020202020204" pitchFamily="34" charset="0"/>
              </a:rPr>
              <a:t>before they came together, she was found with child of the Holy Spirit</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19 </a:t>
            </a:r>
            <a:r>
              <a:rPr lang="en-US" sz="2400" dirty="0">
                <a:solidFill>
                  <a:srgbClr val="000000"/>
                </a:solidFill>
                <a:latin typeface="Arial" panose="020B0604020202020204" pitchFamily="34" charset="0"/>
                <a:cs typeface="Arial" panose="020B0604020202020204" pitchFamily="34" charset="0"/>
              </a:rPr>
              <a:t>Then Joseph her husband, being a just </a:t>
            </a:r>
            <a:r>
              <a:rPr lang="en-US" sz="2400" i="1" dirty="0">
                <a:solidFill>
                  <a:srgbClr val="000000"/>
                </a:solidFill>
                <a:latin typeface="Arial" panose="020B0604020202020204" pitchFamily="34" charset="0"/>
                <a:cs typeface="Arial" panose="020B0604020202020204" pitchFamily="34" charset="0"/>
              </a:rPr>
              <a:t>man,</a:t>
            </a:r>
            <a:r>
              <a:rPr lang="en-US" sz="2400" dirty="0">
                <a:solidFill>
                  <a:srgbClr val="000000"/>
                </a:solidFill>
                <a:latin typeface="Arial" panose="020B0604020202020204" pitchFamily="34" charset="0"/>
                <a:cs typeface="Arial" panose="020B0604020202020204" pitchFamily="34" charset="0"/>
              </a:rPr>
              <a:t> and not wanting to make her a public example, was minded to put her away secretly. </a:t>
            </a:r>
          </a:p>
          <a:p>
            <a:pPr algn="just"/>
            <a:r>
              <a:rPr lang="en-US" sz="2400" b="1" baseline="30000" dirty="0">
                <a:solidFill>
                  <a:srgbClr val="000000"/>
                </a:solidFill>
                <a:latin typeface="Arial" panose="020B0604020202020204" pitchFamily="34" charset="0"/>
                <a:cs typeface="Arial" panose="020B0604020202020204" pitchFamily="34" charset="0"/>
              </a:rPr>
              <a:t>20 </a:t>
            </a:r>
            <a:r>
              <a:rPr lang="en-US" sz="2400" dirty="0">
                <a:solidFill>
                  <a:srgbClr val="000000"/>
                </a:solidFill>
                <a:latin typeface="Arial" panose="020B0604020202020204" pitchFamily="34" charset="0"/>
                <a:cs typeface="Arial" panose="020B0604020202020204" pitchFamily="34" charset="0"/>
              </a:rPr>
              <a:t>But while he thought about these things, behold, an angel of the Lord appeared to him in a dream, saying, “Joseph, son of David, do not be afraid to take to you Mary your wife, for </a:t>
            </a:r>
            <a:r>
              <a:rPr lang="en-US" sz="2400" b="1" i="1" dirty="0">
                <a:solidFill>
                  <a:srgbClr val="0432FF"/>
                </a:solidFill>
                <a:latin typeface="Arial" panose="020B0604020202020204" pitchFamily="34" charset="0"/>
                <a:cs typeface="Arial" panose="020B0604020202020204" pitchFamily="34" charset="0"/>
              </a:rPr>
              <a:t>that which is conceived in her is of the Holy Spirit</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21 </a:t>
            </a:r>
            <a:r>
              <a:rPr lang="en-US" sz="2400" dirty="0">
                <a:solidFill>
                  <a:srgbClr val="000000"/>
                </a:solidFill>
                <a:latin typeface="Arial" panose="020B0604020202020204" pitchFamily="34" charset="0"/>
                <a:cs typeface="Arial" panose="020B0604020202020204" pitchFamily="34" charset="0"/>
              </a:rPr>
              <a:t>And she will bring forth </a:t>
            </a:r>
            <a:r>
              <a:rPr lang="en-US" sz="2400" b="1" i="1" dirty="0">
                <a:solidFill>
                  <a:srgbClr val="0432FF"/>
                </a:solidFill>
                <a:latin typeface="Arial" panose="020B0604020202020204" pitchFamily="34" charset="0"/>
                <a:cs typeface="Arial" panose="020B0604020202020204" pitchFamily="34" charset="0"/>
              </a:rPr>
              <a:t>a Son</a:t>
            </a:r>
            <a:r>
              <a:rPr lang="en-US" sz="2400" dirty="0">
                <a:solidFill>
                  <a:srgbClr val="000000"/>
                </a:solidFill>
                <a:latin typeface="Arial" panose="020B0604020202020204" pitchFamily="34" charset="0"/>
                <a:cs typeface="Arial" panose="020B0604020202020204" pitchFamily="34" charset="0"/>
              </a:rPr>
              <a:t>, and you shall call His name Jesus, for </a:t>
            </a:r>
            <a:r>
              <a:rPr lang="en-US" sz="2400" b="1" i="1" dirty="0">
                <a:solidFill>
                  <a:srgbClr val="0432FF"/>
                </a:solidFill>
                <a:latin typeface="Arial" panose="020B0604020202020204" pitchFamily="34" charset="0"/>
                <a:cs typeface="Arial" panose="020B0604020202020204" pitchFamily="34" charset="0"/>
              </a:rPr>
              <a:t>He will save His people from their sins.”</a:t>
            </a:r>
          </a:p>
          <a:p>
            <a:pPr algn="just"/>
            <a:r>
              <a:rPr lang="en-US" sz="2400" b="1" baseline="30000" dirty="0">
                <a:solidFill>
                  <a:srgbClr val="000000"/>
                </a:solidFill>
                <a:latin typeface="Arial" panose="020B0604020202020204" pitchFamily="34" charset="0"/>
                <a:cs typeface="Arial" panose="020B0604020202020204" pitchFamily="34" charset="0"/>
              </a:rPr>
              <a:t>22 </a:t>
            </a:r>
            <a:r>
              <a:rPr lang="en-US" sz="2400" dirty="0">
                <a:solidFill>
                  <a:srgbClr val="000000"/>
                </a:solidFill>
                <a:latin typeface="Arial" panose="020B0604020202020204" pitchFamily="34" charset="0"/>
                <a:cs typeface="Arial" panose="020B0604020202020204" pitchFamily="34" charset="0"/>
              </a:rPr>
              <a:t>So all this was done that it might be fulfilled which was spoken by the Lord through the prophet, saying: </a:t>
            </a:r>
          </a:p>
          <a:p>
            <a:pPr algn="just"/>
            <a:r>
              <a:rPr lang="en-US" sz="2400" b="1" baseline="30000" dirty="0">
                <a:solidFill>
                  <a:srgbClr val="000000"/>
                </a:solidFill>
                <a:latin typeface="Arial" panose="020B0604020202020204" pitchFamily="34" charset="0"/>
                <a:cs typeface="Arial" panose="020B0604020202020204" pitchFamily="34" charset="0"/>
              </a:rPr>
              <a:t>23 </a:t>
            </a:r>
            <a:r>
              <a:rPr lang="en-US" sz="2400" dirty="0">
                <a:solidFill>
                  <a:srgbClr val="000000"/>
                </a:solidFill>
                <a:latin typeface="Arial" panose="020B0604020202020204" pitchFamily="34" charset="0"/>
                <a:cs typeface="Arial" panose="020B0604020202020204" pitchFamily="34" charset="0"/>
              </a:rPr>
              <a:t>“Behold, the virgin shall be with child, and bear a Son, and they shall call His name Immanuel,” which is translated, “God with us.”</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985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D0482311-A6CD-7F46-B108-58590E2F3DF6}"/>
              </a:ext>
            </a:extLst>
          </p:cNvPr>
          <p:cNvSpPr/>
          <p:nvPr/>
        </p:nvSpPr>
        <p:spPr>
          <a:xfrm>
            <a:off x="3178629" y="489877"/>
            <a:ext cx="8258628" cy="2677656"/>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Luke 1:34-35</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34 </a:t>
            </a:r>
            <a:r>
              <a:rPr lang="en-US" sz="2400" dirty="0">
                <a:solidFill>
                  <a:srgbClr val="000000"/>
                </a:solidFill>
                <a:latin typeface="Arial" panose="020B0604020202020204" pitchFamily="34" charset="0"/>
                <a:cs typeface="Arial" panose="020B0604020202020204" pitchFamily="34" charset="0"/>
              </a:rPr>
              <a:t>Then Mary said to the angel, </a:t>
            </a:r>
            <a:r>
              <a:rPr lang="en-US" sz="2400" b="1" i="1" dirty="0">
                <a:solidFill>
                  <a:srgbClr val="0432FF"/>
                </a:solidFill>
                <a:latin typeface="Arial" panose="020B0604020202020204" pitchFamily="34" charset="0"/>
                <a:cs typeface="Arial" panose="020B0604020202020204" pitchFamily="34" charset="0"/>
              </a:rPr>
              <a:t>“How can this be, since I do not know a man?”</a:t>
            </a:r>
          </a:p>
          <a:p>
            <a:pPr algn="just"/>
            <a:r>
              <a:rPr lang="en-US" sz="2400" b="1" baseline="30000" dirty="0">
                <a:solidFill>
                  <a:srgbClr val="000000"/>
                </a:solidFill>
                <a:latin typeface="Arial" panose="020B0604020202020204" pitchFamily="34" charset="0"/>
                <a:cs typeface="Arial" panose="020B0604020202020204" pitchFamily="34" charset="0"/>
              </a:rPr>
              <a:t>35 </a:t>
            </a:r>
            <a:r>
              <a:rPr lang="en-US" sz="2400" dirty="0">
                <a:solidFill>
                  <a:srgbClr val="000000"/>
                </a:solidFill>
                <a:latin typeface="Arial" panose="020B0604020202020204" pitchFamily="34" charset="0"/>
                <a:cs typeface="Arial" panose="020B0604020202020204" pitchFamily="34" charset="0"/>
              </a:rPr>
              <a:t>And the angel answered and said to her, </a:t>
            </a:r>
            <a:r>
              <a:rPr lang="en-US" sz="2400" b="1" i="1" dirty="0">
                <a:solidFill>
                  <a:srgbClr val="0432FF"/>
                </a:solidFill>
                <a:latin typeface="Arial" panose="020B0604020202020204" pitchFamily="34" charset="0"/>
                <a:cs typeface="Arial" panose="020B0604020202020204" pitchFamily="34" charset="0"/>
              </a:rPr>
              <a:t>“The Holy Spirit will come upon you, and the power of the Highest will overshadow you; therefore, also, that Holy One who is to be born will be called the Son of God</a:t>
            </a:r>
            <a:r>
              <a:rPr lang="en-US" sz="2400" dirty="0">
                <a:solidFill>
                  <a:srgbClr val="000000"/>
                </a:solidFill>
                <a:latin typeface="Arial" panose="020B0604020202020204" pitchFamily="34" charset="0"/>
                <a:cs typeface="Arial" panose="020B0604020202020204" pitchFamily="34" charset="0"/>
              </a:rPr>
              <a:t>.</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9C0327A-5E95-8044-A212-C039E9625DCE}"/>
              </a:ext>
            </a:extLst>
          </p:cNvPr>
          <p:cNvSpPr/>
          <p:nvPr/>
        </p:nvSpPr>
        <p:spPr>
          <a:xfrm>
            <a:off x="4291685" y="3768868"/>
            <a:ext cx="6096000" cy="1200329"/>
          </a:xfrm>
          <a:prstGeom prst="rect">
            <a:avLst/>
          </a:prstGeom>
        </p:spPr>
        <p:txBody>
          <a:bodyPr>
            <a:spAutoFit/>
          </a:bodyPr>
          <a:lstStyle/>
          <a:p>
            <a:pPr algn="ctr"/>
            <a:r>
              <a:rPr lang="en-US" sz="2400" b="1" dirty="0">
                <a:solidFill>
                  <a:srgbClr val="FF0000"/>
                </a:solidFill>
                <a:latin typeface="Arial" panose="020B0604020202020204" pitchFamily="34" charset="0"/>
                <a:cs typeface="Arial" panose="020B0604020202020204" pitchFamily="34" charset="0"/>
              </a:rPr>
              <a:t>Colossians 1:15</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15 </a:t>
            </a:r>
            <a:r>
              <a:rPr lang="en-US" sz="2400" b="1" i="1" dirty="0">
                <a:solidFill>
                  <a:srgbClr val="0432FF"/>
                </a:solidFill>
                <a:latin typeface="Arial" panose="020B0604020202020204" pitchFamily="34" charset="0"/>
                <a:cs typeface="Arial" panose="020B0604020202020204" pitchFamily="34" charset="0"/>
              </a:rPr>
              <a:t>He is the image of the invisible God</a:t>
            </a:r>
            <a:r>
              <a:rPr lang="en-US" sz="2400" dirty="0">
                <a:solidFill>
                  <a:srgbClr val="000000"/>
                </a:solidFill>
                <a:latin typeface="Arial" panose="020B0604020202020204" pitchFamily="34" charset="0"/>
                <a:cs typeface="Arial" panose="020B0604020202020204" pitchFamily="34" charset="0"/>
              </a:rPr>
              <a:t>, the firstborn over all creation.</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01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AA0C4FFE-FC75-6D48-95BD-B481AD5E7405}"/>
              </a:ext>
            </a:extLst>
          </p:cNvPr>
          <p:cNvSpPr txBox="1"/>
          <p:nvPr/>
        </p:nvSpPr>
        <p:spPr>
          <a:xfrm>
            <a:off x="5728934" y="518342"/>
            <a:ext cx="3980550"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The Miracles Of Jesus</a:t>
            </a:r>
          </a:p>
        </p:txBody>
      </p:sp>
      <p:sp>
        <p:nvSpPr>
          <p:cNvPr id="9" name="TextBox 8">
            <a:extLst>
              <a:ext uri="{FF2B5EF4-FFF2-40B4-BE49-F238E27FC236}">
                <a16:creationId xmlns:a16="http://schemas.microsoft.com/office/drawing/2014/main" id="{7D742F91-D7AA-7946-8115-B2862A944D3C}"/>
              </a:ext>
            </a:extLst>
          </p:cNvPr>
          <p:cNvSpPr txBox="1"/>
          <p:nvPr/>
        </p:nvSpPr>
        <p:spPr>
          <a:xfrm>
            <a:off x="3380874" y="1357401"/>
            <a:ext cx="8229600"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fulfillment of OT prophecies and the miracle of the virgin birth are not the only evidences that convince us that the man called Jesus is also the incarnate Son of God.</a:t>
            </a:r>
            <a:endParaRPr lang="en-US" sz="24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AB56FB7-742D-9D40-8622-BFF98684E68E}"/>
              </a:ext>
            </a:extLst>
          </p:cNvPr>
          <p:cNvSpPr txBox="1"/>
          <p:nvPr/>
        </p:nvSpPr>
        <p:spPr>
          <a:xfrm>
            <a:off x="3380874" y="2873569"/>
            <a:ext cx="8229600"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Jesus Himself pointed out that the miracles which He performed were evidences that He is God’s Son.</a:t>
            </a:r>
            <a:endParaRPr lang="en-US" sz="2400" b="1" dirty="0">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287CFD3-91BD-274C-BCD1-AEACD77E9234}"/>
              </a:ext>
            </a:extLst>
          </p:cNvPr>
          <p:cNvSpPr/>
          <p:nvPr/>
        </p:nvSpPr>
        <p:spPr>
          <a:xfrm>
            <a:off x="4144879" y="4110062"/>
            <a:ext cx="6701590" cy="1938992"/>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5:36 </a:t>
            </a:r>
          </a:p>
          <a:p>
            <a:pPr algn="just"/>
            <a:r>
              <a:rPr lang="en-US" sz="2400" b="1" baseline="30000" dirty="0">
                <a:solidFill>
                  <a:srgbClr val="000000"/>
                </a:solidFill>
                <a:latin typeface="Arial" panose="020B0604020202020204" pitchFamily="34" charset="0"/>
                <a:cs typeface="Arial" panose="020B0604020202020204" pitchFamily="34" charset="0"/>
              </a:rPr>
              <a:t>36 </a:t>
            </a:r>
            <a:r>
              <a:rPr lang="en-US" sz="2400" dirty="0">
                <a:solidFill>
                  <a:srgbClr val="000000"/>
                </a:solidFill>
                <a:latin typeface="Arial" panose="020B0604020202020204" pitchFamily="34" charset="0"/>
                <a:cs typeface="Arial" panose="020B0604020202020204" pitchFamily="34" charset="0"/>
              </a:rPr>
              <a:t>But I have a greater witness than John’s; for the works which the Father has given Me to finish—</a:t>
            </a:r>
            <a:r>
              <a:rPr lang="en-US" sz="2400" b="1" i="1" dirty="0">
                <a:solidFill>
                  <a:srgbClr val="0432FF"/>
                </a:solidFill>
                <a:latin typeface="Arial" panose="020B0604020202020204" pitchFamily="34" charset="0"/>
                <a:cs typeface="Arial" panose="020B0604020202020204" pitchFamily="34" charset="0"/>
              </a:rPr>
              <a:t>the very works that I do—bear witness of Me</a:t>
            </a:r>
            <a:r>
              <a:rPr lang="en-US" sz="2400" dirty="0">
                <a:solidFill>
                  <a:srgbClr val="000000"/>
                </a:solidFill>
                <a:latin typeface="Arial" panose="020B0604020202020204" pitchFamily="34" charset="0"/>
                <a:cs typeface="Arial" panose="020B0604020202020204" pitchFamily="34" charset="0"/>
              </a:rPr>
              <a:t>, that the Father has sent Me.</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96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6C4DA84B-8F79-B440-8EA5-8E0C2A102730}"/>
              </a:ext>
            </a:extLst>
          </p:cNvPr>
          <p:cNvSpPr/>
          <p:nvPr/>
        </p:nvSpPr>
        <p:spPr>
          <a:xfrm>
            <a:off x="3793958" y="165023"/>
            <a:ext cx="7178842" cy="1569660"/>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10:38</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38 </a:t>
            </a:r>
            <a:r>
              <a:rPr lang="en-US" sz="2400" dirty="0">
                <a:solidFill>
                  <a:srgbClr val="000000"/>
                </a:solidFill>
                <a:latin typeface="Arial" panose="020B0604020202020204" pitchFamily="34" charset="0"/>
                <a:cs typeface="Arial" panose="020B0604020202020204" pitchFamily="34" charset="0"/>
              </a:rPr>
              <a:t>but if I do, though you do not believe Me, </a:t>
            </a:r>
            <a:r>
              <a:rPr lang="en-US" sz="2400" b="1" i="1" dirty="0">
                <a:solidFill>
                  <a:srgbClr val="0432FF"/>
                </a:solidFill>
                <a:latin typeface="Arial" panose="020B0604020202020204" pitchFamily="34" charset="0"/>
                <a:cs typeface="Arial" panose="020B0604020202020204" pitchFamily="34" charset="0"/>
              </a:rPr>
              <a:t>believe the works, that you may know and believe that the Father is in Me, and I in Him.”</a:t>
            </a:r>
            <a:endParaRPr lang="en-US" sz="2400" b="1" i="1" u="none" strike="noStrike" dirty="0">
              <a:solidFill>
                <a:srgbClr val="0432FF"/>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E1F5CCC-B562-0D47-82B6-AE8B06B64599}"/>
              </a:ext>
            </a:extLst>
          </p:cNvPr>
          <p:cNvSpPr txBox="1"/>
          <p:nvPr/>
        </p:nvSpPr>
        <p:spPr>
          <a:xfrm>
            <a:off x="417177" y="2592444"/>
            <a:ext cx="1956499" cy="2308324"/>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Jesus clearly intended His miracles to be a validation of His deity. </a:t>
            </a:r>
            <a:endParaRPr lang="en-US" sz="2400" b="1"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E5060B34-E45B-5A4B-901B-A767E2DBFBF6}"/>
              </a:ext>
            </a:extLst>
          </p:cNvPr>
          <p:cNvSpPr/>
          <p:nvPr/>
        </p:nvSpPr>
        <p:spPr>
          <a:xfrm>
            <a:off x="3597442" y="2071432"/>
            <a:ext cx="7591926" cy="1938992"/>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Acts 2:22</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22 </a:t>
            </a:r>
            <a:r>
              <a:rPr lang="en-US" sz="2400" dirty="0">
                <a:solidFill>
                  <a:srgbClr val="000000"/>
                </a:solidFill>
                <a:latin typeface="Arial" panose="020B0604020202020204" pitchFamily="34" charset="0"/>
                <a:cs typeface="Arial" panose="020B0604020202020204" pitchFamily="34" charset="0"/>
              </a:rPr>
              <a:t>“Men of Israel, hear these words: </a:t>
            </a:r>
            <a:r>
              <a:rPr lang="en-US" sz="2400" b="1" i="1" dirty="0">
                <a:solidFill>
                  <a:srgbClr val="0432FF"/>
                </a:solidFill>
                <a:latin typeface="Arial" panose="020B0604020202020204" pitchFamily="34" charset="0"/>
                <a:cs typeface="Arial" panose="020B0604020202020204" pitchFamily="34" charset="0"/>
              </a:rPr>
              <a:t>Jesus of Nazareth, a Man attested by God to you by miracles, wonders, and signs</a:t>
            </a:r>
            <a:r>
              <a:rPr lang="en-US" sz="2400" dirty="0">
                <a:solidFill>
                  <a:srgbClr val="000000"/>
                </a:solidFill>
                <a:latin typeface="Arial" panose="020B0604020202020204" pitchFamily="34" charset="0"/>
                <a:cs typeface="Arial" panose="020B0604020202020204" pitchFamily="34" charset="0"/>
              </a:rPr>
              <a:t> which God did through Him in your midst, as you yourselves also know —</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0EAB4D6-61A1-914F-9801-71285B206DB8}"/>
              </a:ext>
            </a:extLst>
          </p:cNvPr>
          <p:cNvSpPr/>
          <p:nvPr/>
        </p:nvSpPr>
        <p:spPr>
          <a:xfrm>
            <a:off x="3597442" y="4345135"/>
            <a:ext cx="7591926" cy="2308324"/>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20:30-31</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30 </a:t>
            </a:r>
            <a:r>
              <a:rPr lang="en-US" sz="2400" dirty="0">
                <a:solidFill>
                  <a:srgbClr val="000000"/>
                </a:solidFill>
                <a:latin typeface="Arial" panose="020B0604020202020204" pitchFamily="34" charset="0"/>
                <a:cs typeface="Arial" panose="020B0604020202020204" pitchFamily="34" charset="0"/>
              </a:rPr>
              <a:t>And truly </a:t>
            </a:r>
            <a:r>
              <a:rPr lang="en-US" sz="2400" b="1" i="1" dirty="0">
                <a:solidFill>
                  <a:srgbClr val="0432FF"/>
                </a:solidFill>
                <a:latin typeface="Arial" panose="020B0604020202020204" pitchFamily="34" charset="0"/>
                <a:cs typeface="Arial" panose="020B0604020202020204" pitchFamily="34" charset="0"/>
              </a:rPr>
              <a:t>Jesus did many other signs </a:t>
            </a:r>
            <a:r>
              <a:rPr lang="en-US" sz="2400" dirty="0">
                <a:solidFill>
                  <a:srgbClr val="000000"/>
                </a:solidFill>
                <a:latin typeface="Arial" panose="020B0604020202020204" pitchFamily="34" charset="0"/>
                <a:cs typeface="Arial" panose="020B0604020202020204" pitchFamily="34" charset="0"/>
              </a:rPr>
              <a:t>in the presence of His disciples, which are not written in this book; </a:t>
            </a:r>
            <a:r>
              <a:rPr lang="en-US" sz="2400" b="1" baseline="30000" dirty="0">
                <a:solidFill>
                  <a:srgbClr val="000000"/>
                </a:solidFill>
                <a:latin typeface="Arial" panose="020B0604020202020204" pitchFamily="34" charset="0"/>
                <a:cs typeface="Arial" panose="020B0604020202020204" pitchFamily="34" charset="0"/>
              </a:rPr>
              <a:t>31 </a:t>
            </a:r>
            <a:r>
              <a:rPr lang="en-US" sz="2400" dirty="0">
                <a:solidFill>
                  <a:srgbClr val="000000"/>
                </a:solidFill>
                <a:latin typeface="Arial" panose="020B0604020202020204" pitchFamily="34" charset="0"/>
                <a:cs typeface="Arial" panose="020B0604020202020204" pitchFamily="34" charset="0"/>
              </a:rPr>
              <a:t>but </a:t>
            </a:r>
            <a:r>
              <a:rPr lang="en-US" sz="2400" b="1" i="1" dirty="0">
                <a:solidFill>
                  <a:srgbClr val="0432FF"/>
                </a:solidFill>
                <a:latin typeface="Arial" panose="020B0604020202020204" pitchFamily="34" charset="0"/>
                <a:cs typeface="Arial" panose="020B0604020202020204" pitchFamily="34" charset="0"/>
              </a:rPr>
              <a:t>these are written that you may believe that Jesus is the Christ, the Son of God</a:t>
            </a:r>
            <a:r>
              <a:rPr lang="en-US" sz="2400" dirty="0">
                <a:solidFill>
                  <a:srgbClr val="000000"/>
                </a:solidFill>
                <a:latin typeface="Arial" panose="020B0604020202020204" pitchFamily="34" charset="0"/>
                <a:cs typeface="Arial" panose="020B0604020202020204" pitchFamily="34" charset="0"/>
              </a:rPr>
              <a:t>, and that believing you may have life in His name.</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6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Rectangle 7">
            <a:extLst>
              <a:ext uri="{FF2B5EF4-FFF2-40B4-BE49-F238E27FC236}">
                <a16:creationId xmlns:a16="http://schemas.microsoft.com/office/drawing/2014/main" id="{B60CC114-987B-1141-B898-CB1D122370CA}"/>
              </a:ext>
            </a:extLst>
          </p:cNvPr>
          <p:cNvSpPr/>
          <p:nvPr/>
        </p:nvSpPr>
        <p:spPr>
          <a:xfrm>
            <a:off x="4381642" y="410113"/>
            <a:ext cx="5455031" cy="523220"/>
          </a:xfrm>
          <a:prstGeom prst="rect">
            <a:avLst/>
          </a:prstGeom>
        </p:spPr>
        <p:txBody>
          <a:bodyPr wrap="square">
            <a:spAutoFit/>
          </a:bodyPr>
          <a:lstStyle/>
          <a:p>
            <a:pPr algn="ctr"/>
            <a:r>
              <a:rPr lang="en-US" sz="2800" b="1" dirty="0">
                <a:solidFill>
                  <a:srgbClr val="000000"/>
                </a:solidFill>
                <a:latin typeface="Arial" charset="0"/>
                <a:ea typeface="Arial" charset="0"/>
                <a:cs typeface="Arial" charset="0"/>
              </a:rPr>
              <a:t>How True Are Christ’s Claims?</a:t>
            </a:r>
            <a:endParaRPr lang="en-US" sz="2800" b="1" i="0" u="none" strike="noStrike" dirty="0">
              <a:solidFill>
                <a:srgbClr val="000000"/>
              </a:solidFill>
              <a:effectLst/>
              <a:latin typeface="Arial" charset="0"/>
              <a:ea typeface="Arial" charset="0"/>
              <a:cs typeface="Arial" charset="0"/>
            </a:endParaRPr>
          </a:p>
        </p:txBody>
      </p:sp>
      <p:sp>
        <p:nvSpPr>
          <p:cNvPr id="5" name="TextBox 4">
            <a:extLst>
              <a:ext uri="{FF2B5EF4-FFF2-40B4-BE49-F238E27FC236}">
                <a16:creationId xmlns:a16="http://schemas.microsoft.com/office/drawing/2014/main" id="{DA42AC3F-1060-A440-A5FD-C6332DF793CB}"/>
              </a:ext>
            </a:extLst>
          </p:cNvPr>
          <p:cNvSpPr txBox="1"/>
          <p:nvPr/>
        </p:nvSpPr>
        <p:spPr>
          <a:xfrm>
            <a:off x="2875177" y="1140641"/>
            <a:ext cx="9125146"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Our author reveals the comments of a young college student who claimed to be a Christian. </a:t>
            </a:r>
          </a:p>
        </p:txBody>
      </p:sp>
      <p:sp>
        <p:nvSpPr>
          <p:cNvPr id="11" name="TextBox 10">
            <a:extLst>
              <a:ext uri="{FF2B5EF4-FFF2-40B4-BE49-F238E27FC236}">
                <a16:creationId xmlns:a16="http://schemas.microsoft.com/office/drawing/2014/main" id="{E7D2703F-18A1-C64F-94C6-8C9A84712C43}"/>
              </a:ext>
            </a:extLst>
          </p:cNvPr>
          <p:cNvSpPr txBox="1"/>
          <p:nvPr/>
        </p:nvSpPr>
        <p:spPr>
          <a:xfrm>
            <a:off x="2790854" y="2178946"/>
            <a:ext cx="9125146" cy="3046988"/>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“I think many people make a mistake when they say that Jesus is the only way and things like that. I think the important thing is what Jesus taught about being a person who cares about others.</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I mean, when people make such a big deal about Jesus’ being the  Son of God, they miss the real point, which is what He taught us. In fact, Jesus never even claimed to be the Son of God; it was His followers who made that claim after He died.”</a:t>
            </a:r>
          </a:p>
        </p:txBody>
      </p:sp>
      <p:sp>
        <p:nvSpPr>
          <p:cNvPr id="12" name="TextBox 11">
            <a:extLst>
              <a:ext uri="{FF2B5EF4-FFF2-40B4-BE49-F238E27FC236}">
                <a16:creationId xmlns:a16="http://schemas.microsoft.com/office/drawing/2014/main" id="{24C7BDCA-D88A-F744-8F82-FE0D9B47B5DD}"/>
              </a:ext>
            </a:extLst>
          </p:cNvPr>
          <p:cNvSpPr txBox="1"/>
          <p:nvPr/>
        </p:nvSpPr>
        <p:spPr>
          <a:xfrm>
            <a:off x="1076228" y="5376783"/>
            <a:ext cx="10839771" cy="120032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Many young people are encountering scenes like this one, and the reasoning appears to be powerful. Too often church Bible classes aren’t preparing our young people for dealing with these, or similar claims.</a:t>
            </a:r>
          </a:p>
        </p:txBody>
      </p:sp>
    </p:spTree>
    <p:extLst>
      <p:ext uri="{BB962C8B-B14F-4D97-AF65-F5344CB8AC3E}">
        <p14:creationId xmlns:p14="http://schemas.microsoft.com/office/powerpoint/2010/main" val="163119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5" name="Rectangle 4">
            <a:extLst>
              <a:ext uri="{FF2B5EF4-FFF2-40B4-BE49-F238E27FC236}">
                <a16:creationId xmlns:a16="http://schemas.microsoft.com/office/drawing/2014/main" id="{1A194D08-548E-F248-BDDB-8B17CD51EFE3}"/>
              </a:ext>
            </a:extLst>
          </p:cNvPr>
          <p:cNvSpPr/>
          <p:nvPr/>
        </p:nvSpPr>
        <p:spPr>
          <a:xfrm>
            <a:off x="3068053" y="338120"/>
            <a:ext cx="8771021" cy="1569660"/>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21:25</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25 </a:t>
            </a:r>
            <a:r>
              <a:rPr lang="en-US" sz="2400" dirty="0">
                <a:solidFill>
                  <a:srgbClr val="000000"/>
                </a:solidFill>
                <a:latin typeface="Arial" panose="020B0604020202020204" pitchFamily="34" charset="0"/>
                <a:cs typeface="Arial" panose="020B0604020202020204" pitchFamily="34" charset="0"/>
              </a:rPr>
              <a:t>And </a:t>
            </a:r>
            <a:r>
              <a:rPr lang="en-US" sz="2400" b="1" i="1" dirty="0">
                <a:solidFill>
                  <a:srgbClr val="0432FF"/>
                </a:solidFill>
                <a:latin typeface="Arial" panose="020B0604020202020204" pitchFamily="34" charset="0"/>
                <a:cs typeface="Arial" panose="020B0604020202020204" pitchFamily="34" charset="0"/>
              </a:rPr>
              <a:t>there are also many other things that Jesus did,</a:t>
            </a:r>
            <a:r>
              <a:rPr lang="en-US" sz="2400" dirty="0">
                <a:solidFill>
                  <a:srgbClr val="000000"/>
                </a:solidFill>
                <a:latin typeface="Arial" panose="020B0604020202020204" pitchFamily="34" charset="0"/>
                <a:cs typeface="Arial" panose="020B0604020202020204" pitchFamily="34" charset="0"/>
              </a:rPr>
              <a:t> which if they were written one by one, I suppose that even the world itself could not contain the books that would be written. </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19BEC8B-6492-ED41-B213-70410736F469}"/>
              </a:ext>
            </a:extLst>
          </p:cNvPr>
          <p:cNvSpPr txBox="1"/>
          <p:nvPr/>
        </p:nvSpPr>
        <p:spPr>
          <a:xfrm>
            <a:off x="191778" y="2078835"/>
            <a:ext cx="2876275" cy="830997"/>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Miracles, Wonders</a:t>
            </a:r>
          </a:p>
          <a:p>
            <a:pPr algn="ctr"/>
            <a:r>
              <a:rPr lang="en-US" sz="2400" b="1" dirty="0">
                <a:latin typeface="Arial" panose="020B0604020202020204" pitchFamily="34" charset="0"/>
                <a:cs typeface="Arial" panose="020B0604020202020204" pitchFamily="34" charset="0"/>
              </a:rPr>
              <a:t> And Signs</a:t>
            </a:r>
          </a:p>
        </p:txBody>
      </p:sp>
      <p:sp>
        <p:nvSpPr>
          <p:cNvPr id="9" name="TextBox 8">
            <a:extLst>
              <a:ext uri="{FF2B5EF4-FFF2-40B4-BE49-F238E27FC236}">
                <a16:creationId xmlns:a16="http://schemas.microsoft.com/office/drawing/2014/main" id="{517DFCD3-6E9A-6349-9D7A-B5B50B59E0E1}"/>
              </a:ext>
            </a:extLst>
          </p:cNvPr>
          <p:cNvSpPr txBox="1"/>
          <p:nvPr/>
        </p:nvSpPr>
        <p:spPr>
          <a:xfrm>
            <a:off x="4174958" y="2104735"/>
            <a:ext cx="6882063"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Healed the sick and lepers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Cured the lame, maimed, and the deaf </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Gave sight to the blind and speech to the mute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Walked on water; and turned water to wine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Calmed violent storms, cursed a fig tree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Fed multitudes with very little food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Cast out demons from possessed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Spoke people well from a distance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Foretold the future, fish with a coin in its mouth</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Multiplied a great catch of fish</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Raised the dead, and  resurrected Himself</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Restored a severed ear</a:t>
            </a:r>
          </a:p>
        </p:txBody>
      </p:sp>
    </p:spTree>
    <p:extLst>
      <p:ext uri="{BB962C8B-B14F-4D97-AF65-F5344CB8AC3E}">
        <p14:creationId xmlns:p14="http://schemas.microsoft.com/office/powerpoint/2010/main" val="75946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095E0532-7EDD-1043-B14F-8A279896E029}"/>
              </a:ext>
            </a:extLst>
          </p:cNvPr>
          <p:cNvSpPr txBox="1"/>
          <p:nvPr/>
        </p:nvSpPr>
        <p:spPr>
          <a:xfrm>
            <a:off x="301464" y="1806231"/>
            <a:ext cx="2825519"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Who But God?</a:t>
            </a:r>
          </a:p>
        </p:txBody>
      </p:sp>
      <p:sp>
        <p:nvSpPr>
          <p:cNvPr id="2" name="Rectangle 1">
            <a:extLst>
              <a:ext uri="{FF2B5EF4-FFF2-40B4-BE49-F238E27FC236}">
                <a16:creationId xmlns:a16="http://schemas.microsoft.com/office/drawing/2014/main" id="{4DC79475-A128-3B47-86C4-4E6B376DE382}"/>
              </a:ext>
            </a:extLst>
          </p:cNvPr>
          <p:cNvSpPr/>
          <p:nvPr/>
        </p:nvSpPr>
        <p:spPr>
          <a:xfrm>
            <a:off x="3493168" y="127602"/>
            <a:ext cx="7972927" cy="1938992"/>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9:16 </a:t>
            </a:r>
          </a:p>
          <a:p>
            <a:pPr algn="just"/>
            <a:r>
              <a:rPr lang="en-US" sz="2400" b="1" baseline="30000" dirty="0">
                <a:solidFill>
                  <a:srgbClr val="000000"/>
                </a:solidFill>
                <a:latin typeface="Arial" panose="020B0604020202020204" pitchFamily="34" charset="0"/>
                <a:cs typeface="Arial" panose="020B0604020202020204" pitchFamily="34" charset="0"/>
              </a:rPr>
              <a:t>16 </a:t>
            </a:r>
            <a:r>
              <a:rPr lang="en-US" sz="2400" dirty="0">
                <a:solidFill>
                  <a:srgbClr val="000000"/>
                </a:solidFill>
                <a:latin typeface="Arial" panose="020B0604020202020204" pitchFamily="34" charset="0"/>
                <a:cs typeface="Arial" panose="020B0604020202020204" pitchFamily="34" charset="0"/>
              </a:rPr>
              <a:t>Therefore some of the Pharisees said, “This Man is not from God, because He does not keep the Sabbath.”</a:t>
            </a:r>
          </a:p>
          <a:p>
            <a:pPr algn="just"/>
            <a:r>
              <a:rPr lang="en-US" sz="2400" dirty="0">
                <a:solidFill>
                  <a:srgbClr val="000000"/>
                </a:solidFill>
                <a:latin typeface="Arial" panose="020B0604020202020204" pitchFamily="34" charset="0"/>
                <a:cs typeface="Arial" panose="020B0604020202020204" pitchFamily="34" charset="0"/>
              </a:rPr>
              <a:t>Others said, </a:t>
            </a:r>
            <a:r>
              <a:rPr lang="en-US" sz="2400" b="1" i="1" dirty="0">
                <a:solidFill>
                  <a:srgbClr val="0432FF"/>
                </a:solidFill>
                <a:latin typeface="Arial" panose="020B0604020202020204" pitchFamily="34" charset="0"/>
                <a:cs typeface="Arial" panose="020B0604020202020204" pitchFamily="34" charset="0"/>
              </a:rPr>
              <a:t>“How can a man who is a sinner do such signs?” And there was a division among them.</a:t>
            </a:r>
            <a:endParaRPr lang="en-US" sz="2400" b="1" i="1" u="none" strike="noStrike" dirty="0">
              <a:solidFill>
                <a:srgbClr val="0432FF"/>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C04E49D-7968-9D4A-8E53-8C09FB9F1670}"/>
              </a:ext>
            </a:extLst>
          </p:cNvPr>
          <p:cNvSpPr/>
          <p:nvPr/>
        </p:nvSpPr>
        <p:spPr>
          <a:xfrm>
            <a:off x="156408" y="2311551"/>
            <a:ext cx="11875169" cy="4524315"/>
          </a:xfrm>
          <a:prstGeom prst="rect">
            <a:avLst/>
          </a:prstGeom>
        </p:spPr>
        <p:txBody>
          <a:bodyPr wrap="square">
            <a:spAutoFit/>
          </a:bodyPr>
          <a:lstStyle/>
          <a:p>
            <a:pPr algn="just"/>
            <a:r>
              <a:rPr lang="en-US" sz="2400" b="1" baseline="30000" dirty="0">
                <a:solidFill>
                  <a:srgbClr val="000000"/>
                </a:solidFill>
                <a:latin typeface="Arial" panose="020B0604020202020204" pitchFamily="34" charset="0"/>
                <a:cs typeface="Arial" panose="020B0604020202020204" pitchFamily="34" charset="0"/>
              </a:rPr>
              <a:t>17 </a:t>
            </a:r>
            <a:r>
              <a:rPr lang="en-US" sz="2400" dirty="0">
                <a:solidFill>
                  <a:srgbClr val="000000"/>
                </a:solidFill>
                <a:latin typeface="Arial" panose="020B0604020202020204" pitchFamily="34" charset="0"/>
                <a:cs typeface="Arial" panose="020B0604020202020204" pitchFamily="34" charset="0"/>
              </a:rPr>
              <a:t>They said to the blind man again, “What do you say about Him because He opened your eyes?”   He said, “He is a prophet.”</a:t>
            </a:r>
          </a:p>
          <a:p>
            <a:pPr algn="just"/>
            <a:r>
              <a:rPr lang="en-US" sz="2400" b="1" baseline="30000" dirty="0">
                <a:solidFill>
                  <a:srgbClr val="000000"/>
                </a:solidFill>
                <a:latin typeface="Arial" panose="020B0604020202020204" pitchFamily="34" charset="0"/>
                <a:cs typeface="Arial" panose="020B0604020202020204" pitchFamily="34" charset="0"/>
              </a:rPr>
              <a:t>18 </a:t>
            </a:r>
            <a:r>
              <a:rPr lang="en-US" sz="2400" dirty="0">
                <a:solidFill>
                  <a:srgbClr val="000000"/>
                </a:solidFill>
                <a:latin typeface="Arial" panose="020B0604020202020204" pitchFamily="34" charset="0"/>
                <a:cs typeface="Arial" panose="020B0604020202020204" pitchFamily="34" charset="0"/>
              </a:rPr>
              <a:t>But the </a:t>
            </a:r>
            <a:r>
              <a:rPr lang="en-US" sz="2400" b="1" i="1" dirty="0">
                <a:solidFill>
                  <a:srgbClr val="0432FF"/>
                </a:solidFill>
                <a:latin typeface="Arial" panose="020B0604020202020204" pitchFamily="34" charset="0"/>
                <a:cs typeface="Arial" panose="020B0604020202020204" pitchFamily="34" charset="0"/>
              </a:rPr>
              <a:t>Jews did not believe concerning him, that he had been blind and received his sight</a:t>
            </a:r>
            <a:r>
              <a:rPr lang="en-US" sz="2400" dirty="0">
                <a:solidFill>
                  <a:srgbClr val="000000"/>
                </a:solidFill>
                <a:latin typeface="Arial" panose="020B0604020202020204" pitchFamily="34" charset="0"/>
                <a:cs typeface="Arial" panose="020B0604020202020204" pitchFamily="34" charset="0"/>
              </a:rPr>
              <a:t>, until they called the parents of him who had received his sight. </a:t>
            </a:r>
            <a:r>
              <a:rPr lang="en-US" sz="2400" b="1" baseline="30000" dirty="0">
                <a:solidFill>
                  <a:srgbClr val="000000"/>
                </a:solidFill>
                <a:latin typeface="Arial" panose="020B0604020202020204" pitchFamily="34" charset="0"/>
                <a:cs typeface="Arial" panose="020B0604020202020204" pitchFamily="34" charset="0"/>
              </a:rPr>
              <a:t>19 </a:t>
            </a:r>
            <a:r>
              <a:rPr lang="en-US" sz="2400" dirty="0">
                <a:solidFill>
                  <a:srgbClr val="000000"/>
                </a:solidFill>
                <a:latin typeface="Arial" panose="020B0604020202020204" pitchFamily="34" charset="0"/>
                <a:cs typeface="Arial" panose="020B0604020202020204" pitchFamily="34" charset="0"/>
              </a:rPr>
              <a:t>And they asked them, saying, “Is this your son, who you say was born blind? How then does he now see?”</a:t>
            </a:r>
          </a:p>
          <a:p>
            <a:pPr algn="just"/>
            <a:r>
              <a:rPr lang="en-US" sz="2400" b="1" baseline="30000" dirty="0">
                <a:solidFill>
                  <a:srgbClr val="000000"/>
                </a:solidFill>
                <a:latin typeface="Arial" panose="020B0604020202020204" pitchFamily="34" charset="0"/>
                <a:cs typeface="Arial" panose="020B0604020202020204" pitchFamily="34" charset="0"/>
              </a:rPr>
              <a:t>20 </a:t>
            </a:r>
            <a:r>
              <a:rPr lang="en-US" sz="2400" dirty="0">
                <a:solidFill>
                  <a:srgbClr val="000000"/>
                </a:solidFill>
                <a:latin typeface="Arial" panose="020B0604020202020204" pitchFamily="34" charset="0"/>
                <a:cs typeface="Arial" panose="020B0604020202020204" pitchFamily="34" charset="0"/>
              </a:rPr>
              <a:t>His parents answered them and said, </a:t>
            </a:r>
            <a:r>
              <a:rPr lang="en-US" sz="2400" b="1" i="1" dirty="0">
                <a:solidFill>
                  <a:srgbClr val="0432FF"/>
                </a:solidFill>
                <a:latin typeface="Arial" panose="020B0604020202020204" pitchFamily="34" charset="0"/>
                <a:cs typeface="Arial" panose="020B0604020202020204" pitchFamily="34" charset="0"/>
              </a:rPr>
              <a:t>“We know that this is our son, and that he was born blind</a:t>
            </a:r>
            <a:r>
              <a:rPr lang="en-US" sz="2400" dirty="0">
                <a:solidFill>
                  <a:srgbClr val="000000"/>
                </a:solidFill>
                <a:latin typeface="Arial" panose="020B0604020202020204" pitchFamily="34" charset="0"/>
                <a:cs typeface="Arial" panose="020B0604020202020204" pitchFamily="34" charset="0"/>
              </a:rPr>
              <a:t>; </a:t>
            </a:r>
            <a:r>
              <a:rPr lang="en-US" sz="2400" b="1" baseline="30000" dirty="0">
                <a:solidFill>
                  <a:srgbClr val="000000"/>
                </a:solidFill>
                <a:latin typeface="Arial" panose="020B0604020202020204" pitchFamily="34" charset="0"/>
                <a:cs typeface="Arial" panose="020B0604020202020204" pitchFamily="34" charset="0"/>
              </a:rPr>
              <a:t>21 </a:t>
            </a:r>
            <a:r>
              <a:rPr lang="en-US" sz="2400" dirty="0">
                <a:solidFill>
                  <a:srgbClr val="000000"/>
                </a:solidFill>
                <a:latin typeface="Arial" panose="020B0604020202020204" pitchFamily="34" charset="0"/>
                <a:cs typeface="Arial" panose="020B0604020202020204" pitchFamily="34" charset="0"/>
              </a:rPr>
              <a:t>but by what means he now sees we do not know, or who opened his eyes we do not know. He is of age; ask him. He will speak for himself.” </a:t>
            </a:r>
            <a:r>
              <a:rPr lang="en-US" sz="2400" b="1" baseline="30000" dirty="0">
                <a:solidFill>
                  <a:srgbClr val="000000"/>
                </a:solidFill>
                <a:latin typeface="Arial" panose="020B0604020202020204" pitchFamily="34" charset="0"/>
                <a:cs typeface="Arial" panose="020B0604020202020204" pitchFamily="34" charset="0"/>
              </a:rPr>
              <a:t>22 </a:t>
            </a:r>
            <a:r>
              <a:rPr lang="en-US" sz="2400" dirty="0">
                <a:solidFill>
                  <a:srgbClr val="000000"/>
                </a:solidFill>
                <a:latin typeface="Arial" panose="020B0604020202020204" pitchFamily="34" charset="0"/>
                <a:cs typeface="Arial" panose="020B0604020202020204" pitchFamily="34" charset="0"/>
              </a:rPr>
              <a:t>His parents said these </a:t>
            </a:r>
            <a:r>
              <a:rPr lang="en-US" sz="2400" i="1" dirty="0">
                <a:solidFill>
                  <a:srgbClr val="000000"/>
                </a:solidFill>
                <a:latin typeface="Arial" panose="020B0604020202020204" pitchFamily="34" charset="0"/>
                <a:cs typeface="Arial" panose="020B0604020202020204" pitchFamily="34" charset="0"/>
              </a:rPr>
              <a:t>things</a:t>
            </a:r>
            <a:r>
              <a:rPr lang="en-US" sz="2400" dirty="0">
                <a:solidFill>
                  <a:srgbClr val="000000"/>
                </a:solidFill>
                <a:latin typeface="Arial" panose="020B0604020202020204" pitchFamily="34" charset="0"/>
                <a:cs typeface="Arial" panose="020B0604020202020204" pitchFamily="34" charset="0"/>
              </a:rPr>
              <a:t> because they feared the Jews, for the Jews had agreed already that </a:t>
            </a:r>
            <a:r>
              <a:rPr lang="en-US" sz="2400" b="1" i="1" dirty="0">
                <a:solidFill>
                  <a:srgbClr val="0432FF"/>
                </a:solidFill>
                <a:latin typeface="Arial" panose="020B0604020202020204" pitchFamily="34" charset="0"/>
                <a:cs typeface="Arial" panose="020B0604020202020204" pitchFamily="34" charset="0"/>
              </a:rPr>
              <a:t>if anyone confessed that He was Christ, he would be put out of the synagogue.</a:t>
            </a:r>
            <a:endParaRPr lang="en-US" sz="2400" b="1" i="1" u="none" strike="noStrike" dirty="0">
              <a:solidFill>
                <a:srgbClr val="0432FF"/>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42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3D85E114-BC89-B142-AD3F-9518AC7FC4CA}"/>
              </a:ext>
            </a:extLst>
          </p:cNvPr>
          <p:cNvSpPr/>
          <p:nvPr/>
        </p:nvSpPr>
        <p:spPr>
          <a:xfrm>
            <a:off x="3104148" y="237205"/>
            <a:ext cx="7892716" cy="1569660"/>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9:25</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25 </a:t>
            </a:r>
            <a:r>
              <a:rPr lang="en-US" sz="2400" dirty="0">
                <a:solidFill>
                  <a:srgbClr val="000000"/>
                </a:solidFill>
                <a:latin typeface="Arial" panose="020B0604020202020204" pitchFamily="34" charset="0"/>
                <a:cs typeface="Arial" panose="020B0604020202020204" pitchFamily="34" charset="0"/>
              </a:rPr>
              <a:t>He answered and said, “Whether He is a sinner </a:t>
            </a:r>
            <a:r>
              <a:rPr lang="en-US" sz="2400" i="1" dirty="0">
                <a:solidFill>
                  <a:srgbClr val="000000"/>
                </a:solidFill>
                <a:latin typeface="Arial" panose="020B0604020202020204" pitchFamily="34" charset="0"/>
                <a:cs typeface="Arial" panose="020B0604020202020204" pitchFamily="34" charset="0"/>
              </a:rPr>
              <a:t>or not</a:t>
            </a:r>
            <a:r>
              <a:rPr lang="en-US" sz="2400" dirty="0">
                <a:solidFill>
                  <a:srgbClr val="000000"/>
                </a:solidFill>
                <a:latin typeface="Arial" panose="020B0604020202020204" pitchFamily="34" charset="0"/>
                <a:cs typeface="Arial" panose="020B0604020202020204" pitchFamily="34" charset="0"/>
              </a:rPr>
              <a:t> I do not know. </a:t>
            </a:r>
            <a:r>
              <a:rPr lang="en-US" sz="2400" b="1" i="1" dirty="0">
                <a:solidFill>
                  <a:srgbClr val="0432FF"/>
                </a:solidFill>
                <a:latin typeface="Arial" panose="020B0604020202020204" pitchFamily="34" charset="0"/>
                <a:cs typeface="Arial" panose="020B0604020202020204" pitchFamily="34" charset="0"/>
              </a:rPr>
              <a:t>One thing I know: that though I was blind, now I see.”</a:t>
            </a:r>
            <a:endParaRPr lang="en-US" sz="2400" b="1" i="1" u="none" strike="noStrike" dirty="0">
              <a:solidFill>
                <a:srgbClr val="0432FF"/>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2A6FBEC-D414-DA48-8772-986A85A85028}"/>
              </a:ext>
            </a:extLst>
          </p:cNvPr>
          <p:cNvSpPr/>
          <p:nvPr/>
        </p:nvSpPr>
        <p:spPr>
          <a:xfrm>
            <a:off x="3104147" y="1884492"/>
            <a:ext cx="7892715" cy="1200329"/>
          </a:xfrm>
          <a:prstGeom prst="rect">
            <a:avLst/>
          </a:prstGeom>
        </p:spPr>
        <p:txBody>
          <a:bodyPr wrap="square">
            <a:spAutoFit/>
          </a:bodyPr>
          <a:lstStyle/>
          <a:p>
            <a:pPr algn="just"/>
            <a:r>
              <a:rPr lang="en-US" sz="2400" b="1" baseline="30000" dirty="0">
                <a:solidFill>
                  <a:srgbClr val="000000"/>
                </a:solidFill>
                <a:latin typeface="Arial" panose="020B0604020202020204" pitchFamily="34" charset="0"/>
                <a:cs typeface="Arial" panose="020B0604020202020204" pitchFamily="34" charset="0"/>
              </a:rPr>
              <a:t>32 </a:t>
            </a:r>
            <a:r>
              <a:rPr lang="en-US" sz="2400" dirty="0">
                <a:solidFill>
                  <a:srgbClr val="000000"/>
                </a:solidFill>
                <a:latin typeface="Arial" panose="020B0604020202020204" pitchFamily="34" charset="0"/>
                <a:cs typeface="Arial" panose="020B0604020202020204" pitchFamily="34" charset="0"/>
              </a:rPr>
              <a:t>Since the world began it has been unheard of that anyone opened the eyes of one who was born blind. </a:t>
            </a:r>
            <a:r>
              <a:rPr lang="en-US" sz="2400" b="1" baseline="30000" dirty="0">
                <a:solidFill>
                  <a:srgbClr val="000000"/>
                </a:solidFill>
                <a:latin typeface="Arial" panose="020B0604020202020204" pitchFamily="34" charset="0"/>
                <a:cs typeface="Arial" panose="020B0604020202020204" pitchFamily="34" charset="0"/>
              </a:rPr>
              <a:t>33 </a:t>
            </a:r>
            <a:r>
              <a:rPr lang="en-US" sz="2400" b="1" i="1" dirty="0">
                <a:solidFill>
                  <a:srgbClr val="0432FF"/>
                </a:solidFill>
                <a:latin typeface="Arial" panose="020B0604020202020204" pitchFamily="34" charset="0"/>
                <a:cs typeface="Arial" panose="020B0604020202020204" pitchFamily="34" charset="0"/>
              </a:rPr>
              <a:t>If this Man were not from God, He could do nothing.”</a:t>
            </a:r>
          </a:p>
        </p:txBody>
      </p:sp>
      <p:sp>
        <p:nvSpPr>
          <p:cNvPr id="8" name="Rectangle 7">
            <a:extLst>
              <a:ext uri="{FF2B5EF4-FFF2-40B4-BE49-F238E27FC236}">
                <a16:creationId xmlns:a16="http://schemas.microsoft.com/office/drawing/2014/main" id="{7B127F10-F881-3C44-AB5D-774ACD8212AF}"/>
              </a:ext>
            </a:extLst>
          </p:cNvPr>
          <p:cNvSpPr/>
          <p:nvPr/>
        </p:nvSpPr>
        <p:spPr>
          <a:xfrm>
            <a:off x="3104147" y="3339271"/>
            <a:ext cx="8129910" cy="3046988"/>
          </a:xfrm>
          <a:prstGeom prst="rect">
            <a:avLst/>
          </a:prstGeom>
        </p:spPr>
        <p:txBody>
          <a:bodyPr wrap="square">
            <a:spAutoFit/>
          </a:bodyPr>
          <a:lstStyle/>
          <a:p>
            <a:pPr algn="just"/>
            <a:r>
              <a:rPr lang="en-US" sz="2400" b="1" baseline="30000" dirty="0">
                <a:solidFill>
                  <a:srgbClr val="000000"/>
                </a:solidFill>
                <a:latin typeface="Arial" panose="020B0604020202020204" pitchFamily="34" charset="0"/>
                <a:cs typeface="Arial" panose="020B0604020202020204" pitchFamily="34" charset="0"/>
              </a:rPr>
              <a:t>35 </a:t>
            </a:r>
            <a:r>
              <a:rPr lang="en-US" sz="2400" dirty="0">
                <a:solidFill>
                  <a:srgbClr val="000000"/>
                </a:solidFill>
                <a:latin typeface="Arial" panose="020B0604020202020204" pitchFamily="34" charset="0"/>
                <a:cs typeface="Arial" panose="020B0604020202020204" pitchFamily="34" charset="0"/>
              </a:rPr>
              <a:t>Jesus heard that they had cast him out; and when He had found him, He said to him,</a:t>
            </a:r>
            <a:r>
              <a:rPr lang="en-US" sz="2400" b="1" i="1" dirty="0">
                <a:solidFill>
                  <a:srgbClr val="0432FF"/>
                </a:solidFill>
                <a:latin typeface="Arial" panose="020B0604020202020204" pitchFamily="34" charset="0"/>
                <a:cs typeface="Arial" panose="020B0604020202020204" pitchFamily="34" charset="0"/>
              </a:rPr>
              <a:t> “Do you believe in the Son of God?”</a:t>
            </a:r>
          </a:p>
          <a:p>
            <a:pPr algn="just"/>
            <a:r>
              <a:rPr lang="en-US" sz="2400" b="1" baseline="30000" dirty="0">
                <a:solidFill>
                  <a:srgbClr val="000000"/>
                </a:solidFill>
                <a:latin typeface="Arial" panose="020B0604020202020204" pitchFamily="34" charset="0"/>
                <a:cs typeface="Arial" panose="020B0604020202020204" pitchFamily="34" charset="0"/>
              </a:rPr>
              <a:t>36 </a:t>
            </a:r>
            <a:r>
              <a:rPr lang="en-US" sz="2400" dirty="0">
                <a:solidFill>
                  <a:srgbClr val="000000"/>
                </a:solidFill>
                <a:latin typeface="Arial" panose="020B0604020202020204" pitchFamily="34" charset="0"/>
                <a:cs typeface="Arial" panose="020B0604020202020204" pitchFamily="34" charset="0"/>
              </a:rPr>
              <a:t>He answered and said, </a:t>
            </a:r>
            <a:r>
              <a:rPr lang="en-US" sz="2400" b="1" i="1" dirty="0">
                <a:solidFill>
                  <a:srgbClr val="0432FF"/>
                </a:solidFill>
                <a:latin typeface="Arial" panose="020B0604020202020204" pitchFamily="34" charset="0"/>
                <a:cs typeface="Arial" panose="020B0604020202020204" pitchFamily="34" charset="0"/>
              </a:rPr>
              <a:t>“Who is He, Lord, that I may believe in Him?”</a:t>
            </a:r>
          </a:p>
          <a:p>
            <a:pPr algn="just"/>
            <a:r>
              <a:rPr lang="en-US" sz="2400" b="1" baseline="30000" dirty="0">
                <a:solidFill>
                  <a:srgbClr val="000000"/>
                </a:solidFill>
                <a:latin typeface="Arial" panose="020B0604020202020204" pitchFamily="34" charset="0"/>
                <a:cs typeface="Arial" panose="020B0604020202020204" pitchFamily="34" charset="0"/>
              </a:rPr>
              <a:t>37 </a:t>
            </a:r>
            <a:r>
              <a:rPr lang="en-US" sz="2400" dirty="0">
                <a:solidFill>
                  <a:srgbClr val="000000"/>
                </a:solidFill>
                <a:latin typeface="Arial" panose="020B0604020202020204" pitchFamily="34" charset="0"/>
                <a:cs typeface="Arial" panose="020B0604020202020204" pitchFamily="34" charset="0"/>
              </a:rPr>
              <a:t>And Jesus said to him, </a:t>
            </a:r>
            <a:r>
              <a:rPr lang="en-US" sz="2400" b="1" i="1" dirty="0">
                <a:solidFill>
                  <a:srgbClr val="0432FF"/>
                </a:solidFill>
                <a:latin typeface="Arial" panose="020B0604020202020204" pitchFamily="34" charset="0"/>
                <a:cs typeface="Arial" panose="020B0604020202020204" pitchFamily="34" charset="0"/>
              </a:rPr>
              <a:t>“You have both seen Him and it is He who is talking with you.”</a:t>
            </a:r>
          </a:p>
          <a:p>
            <a:pPr algn="just"/>
            <a:r>
              <a:rPr lang="en-US" sz="2400" b="1" baseline="30000" dirty="0">
                <a:solidFill>
                  <a:srgbClr val="000000"/>
                </a:solidFill>
                <a:latin typeface="Arial" panose="020B0604020202020204" pitchFamily="34" charset="0"/>
                <a:cs typeface="Arial" panose="020B0604020202020204" pitchFamily="34" charset="0"/>
              </a:rPr>
              <a:t>38 </a:t>
            </a:r>
            <a:r>
              <a:rPr lang="en-US" sz="2400" dirty="0">
                <a:solidFill>
                  <a:srgbClr val="000000"/>
                </a:solidFill>
                <a:latin typeface="Arial" panose="020B0604020202020204" pitchFamily="34" charset="0"/>
                <a:cs typeface="Arial" panose="020B0604020202020204" pitchFamily="34" charset="0"/>
              </a:rPr>
              <a:t>Then he said, </a:t>
            </a:r>
            <a:r>
              <a:rPr lang="en-US" sz="2400" b="1" i="1" dirty="0">
                <a:solidFill>
                  <a:srgbClr val="0432FF"/>
                </a:solidFill>
                <a:latin typeface="Arial" panose="020B0604020202020204" pitchFamily="34" charset="0"/>
                <a:cs typeface="Arial" panose="020B0604020202020204" pitchFamily="34" charset="0"/>
              </a:rPr>
              <a:t>“Lord, I believe!” </a:t>
            </a:r>
            <a:r>
              <a:rPr lang="en-US" sz="2400" dirty="0">
                <a:solidFill>
                  <a:srgbClr val="000000"/>
                </a:solidFill>
                <a:latin typeface="Arial" panose="020B0604020202020204" pitchFamily="34" charset="0"/>
                <a:cs typeface="Arial" panose="020B0604020202020204" pitchFamily="34" charset="0"/>
              </a:rPr>
              <a:t>And he worshiped Him.</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502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0D3E193F-BE21-1F4E-9997-2DBB8EB434FF}"/>
              </a:ext>
            </a:extLst>
          </p:cNvPr>
          <p:cNvSpPr txBox="1"/>
          <p:nvPr/>
        </p:nvSpPr>
        <p:spPr>
          <a:xfrm>
            <a:off x="3317274" y="248573"/>
            <a:ext cx="8461634" cy="1815882"/>
          </a:xfrm>
          <a:prstGeom prst="rect">
            <a:avLst/>
          </a:prstGeom>
          <a:noFill/>
        </p:spPr>
        <p:txBody>
          <a:bodyPr wrap="square" rtlCol="0">
            <a:spAutoFit/>
          </a:bodyPr>
          <a:lstStyle/>
          <a:p>
            <a:pPr algn="just"/>
            <a:r>
              <a:rPr lang="en-US" sz="2800" dirty="0">
                <a:latin typeface="Arial" panose="020B0604020202020204" pitchFamily="34" charset="0"/>
                <a:cs typeface="Arial" panose="020B0604020202020204" pitchFamily="34" charset="0"/>
              </a:rPr>
              <a:t>The evidences of Christ’s deity – the Messianic prophecies, the virgin birth, and His many miracles,  are recorded for us in precise and powerful detail so that we can believe in Him with deep convictions.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3224BB88-AF44-8A49-95B2-F88498D8F395}"/>
              </a:ext>
            </a:extLst>
          </p:cNvPr>
          <p:cNvGrpSpPr/>
          <p:nvPr/>
        </p:nvGrpSpPr>
        <p:grpSpPr>
          <a:xfrm>
            <a:off x="5393716" y="2515833"/>
            <a:ext cx="3180679" cy="4252221"/>
            <a:chOff x="2947188" y="496764"/>
            <a:chExt cx="3180679" cy="4252221"/>
          </a:xfrm>
        </p:grpSpPr>
        <p:sp>
          <p:nvSpPr>
            <p:cNvPr id="10" name="TextBox 9">
              <a:extLst>
                <a:ext uri="{FF2B5EF4-FFF2-40B4-BE49-F238E27FC236}">
                  <a16:creationId xmlns:a16="http://schemas.microsoft.com/office/drawing/2014/main" id="{C6EB6AE4-E00C-A242-9A1F-1A38EB35F274}"/>
                </a:ext>
              </a:extLst>
            </p:cNvPr>
            <p:cNvSpPr txBox="1"/>
            <p:nvPr/>
          </p:nvSpPr>
          <p:spPr>
            <a:xfrm>
              <a:off x="2947188" y="496764"/>
              <a:ext cx="3180679"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FACTS</a:t>
              </a:r>
              <a:r>
                <a:rPr lang="en-US" sz="2400" dirty="0">
                  <a:latin typeface="Arial" panose="020B0604020202020204" pitchFamily="34" charset="0"/>
                  <a:cs typeface="Arial" panose="020B0604020202020204" pitchFamily="34" charset="0"/>
                </a:rPr>
                <a:t> </a:t>
              </a:r>
            </a:p>
            <a:p>
              <a:pPr algn="ctr"/>
              <a:r>
                <a:rPr lang="en-US" sz="2400" dirty="0">
                  <a:latin typeface="Arial" panose="020B0604020202020204" pitchFamily="34" charset="0"/>
                  <a:cs typeface="Arial" panose="020B0604020202020204" pitchFamily="34" charset="0"/>
                </a:rPr>
                <a:t>(what is the evidence)</a:t>
              </a:r>
            </a:p>
          </p:txBody>
        </p:sp>
        <p:sp>
          <p:nvSpPr>
            <p:cNvPr id="11" name="TextBox 10">
              <a:extLst>
                <a:ext uri="{FF2B5EF4-FFF2-40B4-BE49-F238E27FC236}">
                  <a16:creationId xmlns:a16="http://schemas.microsoft.com/office/drawing/2014/main" id="{BF4A85C7-C277-7D46-B87A-FCE8BE7CB51F}"/>
                </a:ext>
              </a:extLst>
            </p:cNvPr>
            <p:cNvSpPr txBox="1"/>
            <p:nvPr/>
          </p:nvSpPr>
          <p:spPr>
            <a:xfrm>
              <a:off x="3007348" y="2185368"/>
              <a:ext cx="3028393"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REASON</a:t>
              </a:r>
              <a:r>
                <a:rPr lang="en-US" sz="2400" dirty="0">
                  <a:latin typeface="Arial" panose="020B0604020202020204" pitchFamily="34" charset="0"/>
                  <a:cs typeface="Arial" panose="020B0604020202020204" pitchFamily="34" charset="0"/>
                </a:rPr>
                <a:t> </a:t>
              </a:r>
            </a:p>
            <a:p>
              <a:pPr algn="ctr"/>
              <a:r>
                <a:rPr lang="en-US" sz="2400" dirty="0">
                  <a:latin typeface="Arial" panose="020B0604020202020204" pitchFamily="34" charset="0"/>
                  <a:cs typeface="Arial" panose="020B0604020202020204" pitchFamily="34" charset="0"/>
                </a:rPr>
                <a:t>(weigh the evidence)</a:t>
              </a:r>
            </a:p>
          </p:txBody>
        </p:sp>
        <p:sp>
          <p:nvSpPr>
            <p:cNvPr id="12" name="TextBox 11">
              <a:extLst>
                <a:ext uri="{FF2B5EF4-FFF2-40B4-BE49-F238E27FC236}">
                  <a16:creationId xmlns:a16="http://schemas.microsoft.com/office/drawing/2014/main" id="{F7774CB3-08BD-6449-9FB5-F08E85B1FCE1}"/>
                </a:ext>
              </a:extLst>
            </p:cNvPr>
            <p:cNvSpPr txBox="1"/>
            <p:nvPr/>
          </p:nvSpPr>
          <p:spPr>
            <a:xfrm>
              <a:off x="3195700" y="3917988"/>
              <a:ext cx="2651688" cy="830997"/>
            </a:xfrm>
            <a:prstGeom prst="rect">
              <a:avLst/>
            </a:prstGeom>
            <a:noFill/>
          </p:spPr>
          <p:txBody>
            <a:bodyPr wrap="none" rtlCol="0">
              <a:spAutoFit/>
            </a:bodyPr>
            <a:lstStyle/>
            <a:p>
              <a:pPr algn="ctr"/>
              <a:r>
                <a:rPr lang="en-US" sz="2400" b="1" dirty="0">
                  <a:latin typeface="Arial" panose="020B0604020202020204" pitchFamily="34" charset="0"/>
                  <a:cs typeface="Arial" panose="020B0604020202020204" pitchFamily="34" charset="0"/>
                </a:rPr>
                <a:t>JUDGMENT</a:t>
              </a:r>
              <a:r>
                <a:rPr lang="en-US" sz="2400" dirty="0">
                  <a:latin typeface="Arial" panose="020B0604020202020204" pitchFamily="34" charset="0"/>
                  <a:cs typeface="Arial" panose="020B0604020202020204" pitchFamily="34" charset="0"/>
                </a:rPr>
                <a:t> </a:t>
              </a:r>
            </a:p>
            <a:p>
              <a:pPr algn="ctr"/>
              <a:r>
                <a:rPr lang="en-US" sz="2400" dirty="0">
                  <a:latin typeface="Arial" panose="020B0604020202020204" pitchFamily="34" charset="0"/>
                  <a:cs typeface="Arial" panose="020B0604020202020204" pitchFamily="34" charset="0"/>
                </a:rPr>
                <a:t>(belief or unbelief)</a:t>
              </a:r>
            </a:p>
          </p:txBody>
        </p:sp>
        <p:sp>
          <p:nvSpPr>
            <p:cNvPr id="13" name="Down Arrow 12">
              <a:extLst>
                <a:ext uri="{FF2B5EF4-FFF2-40B4-BE49-F238E27FC236}">
                  <a16:creationId xmlns:a16="http://schemas.microsoft.com/office/drawing/2014/main" id="{732ADF77-2F31-BD4F-9697-1F663267DD61}"/>
                </a:ext>
              </a:extLst>
            </p:cNvPr>
            <p:cNvSpPr/>
            <p:nvPr/>
          </p:nvSpPr>
          <p:spPr>
            <a:xfrm>
              <a:off x="4279229" y="1463780"/>
              <a:ext cx="484632" cy="65355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83F5ACF0-515F-9C45-B5BC-23B7AE573E86}"/>
                </a:ext>
              </a:extLst>
            </p:cNvPr>
            <p:cNvSpPr/>
            <p:nvPr/>
          </p:nvSpPr>
          <p:spPr>
            <a:xfrm>
              <a:off x="4279229" y="3152431"/>
              <a:ext cx="484632" cy="65355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977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9" name="Rectangle 8">
            <a:extLst>
              <a:ext uri="{FF2B5EF4-FFF2-40B4-BE49-F238E27FC236}">
                <a16:creationId xmlns:a16="http://schemas.microsoft.com/office/drawing/2014/main" id="{5DA2DB44-58CF-7B43-BEDF-014D03DD85A4}"/>
              </a:ext>
            </a:extLst>
          </p:cNvPr>
          <p:cNvSpPr/>
          <p:nvPr/>
        </p:nvSpPr>
        <p:spPr>
          <a:xfrm>
            <a:off x="5258276" y="791205"/>
            <a:ext cx="332469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Next Week</a:t>
            </a:r>
          </a:p>
        </p:txBody>
      </p:sp>
      <p:sp>
        <p:nvSpPr>
          <p:cNvPr id="5" name="Rectangle 4">
            <a:extLst>
              <a:ext uri="{FF2B5EF4-FFF2-40B4-BE49-F238E27FC236}">
                <a16:creationId xmlns:a16="http://schemas.microsoft.com/office/drawing/2014/main" id="{79FD63AD-9125-4846-8939-B13042C96F02}"/>
              </a:ext>
            </a:extLst>
          </p:cNvPr>
          <p:cNvSpPr/>
          <p:nvPr/>
        </p:nvSpPr>
        <p:spPr>
          <a:xfrm>
            <a:off x="3305066" y="2348787"/>
            <a:ext cx="7316426"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The Relational Meaning of the Incarnation</a:t>
            </a:r>
          </a:p>
        </p:txBody>
      </p:sp>
    </p:spTree>
    <p:extLst>
      <p:ext uri="{BB962C8B-B14F-4D97-AF65-F5344CB8AC3E}">
        <p14:creationId xmlns:p14="http://schemas.microsoft.com/office/powerpoint/2010/main" val="852686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TextBox 7">
            <a:extLst>
              <a:ext uri="{FF2B5EF4-FFF2-40B4-BE49-F238E27FC236}">
                <a16:creationId xmlns:a16="http://schemas.microsoft.com/office/drawing/2014/main" id="{7B36376A-70D7-4A41-B3EB-98E7E7CC79DC}"/>
              </a:ext>
            </a:extLst>
          </p:cNvPr>
          <p:cNvSpPr txBox="1"/>
          <p:nvPr/>
        </p:nvSpPr>
        <p:spPr>
          <a:xfrm>
            <a:off x="2979650" y="296244"/>
            <a:ext cx="8850980" cy="830997"/>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The problem with saying “Jesus made His </a:t>
            </a:r>
            <a:r>
              <a:rPr lang="en-US" sz="2400" i="1" dirty="0">
                <a:latin typeface="Arial" panose="020B0604020202020204" pitchFamily="34" charset="0"/>
                <a:cs typeface="Arial" panose="020B0604020202020204" pitchFamily="34" charset="0"/>
              </a:rPr>
              <a:t>teachings</a:t>
            </a:r>
            <a:r>
              <a:rPr lang="en-US" sz="2400" dirty="0">
                <a:latin typeface="Arial" panose="020B0604020202020204" pitchFamily="34" charset="0"/>
                <a:cs typeface="Arial" panose="020B0604020202020204" pitchFamily="34" charset="0"/>
              </a:rPr>
              <a:t> the central issue and never made a claim to deity,” is that it is not true! </a:t>
            </a:r>
          </a:p>
        </p:txBody>
      </p:sp>
      <p:sp>
        <p:nvSpPr>
          <p:cNvPr id="9" name="TextBox 8">
            <a:extLst>
              <a:ext uri="{FF2B5EF4-FFF2-40B4-BE49-F238E27FC236}">
                <a16:creationId xmlns:a16="http://schemas.microsoft.com/office/drawing/2014/main" id="{0FE8756D-E855-CD4D-9A6B-F528E50A855B}"/>
              </a:ext>
            </a:extLst>
          </p:cNvPr>
          <p:cNvSpPr txBox="1"/>
          <p:nvPr/>
        </p:nvSpPr>
        <p:spPr>
          <a:xfrm>
            <a:off x="319676" y="2309668"/>
            <a:ext cx="2151502" cy="3416320"/>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Jesus DID claim to be the Son of God, and that claim was central to everything else He said and did!</a:t>
            </a:r>
          </a:p>
        </p:txBody>
      </p:sp>
      <p:grpSp>
        <p:nvGrpSpPr>
          <p:cNvPr id="5" name="Group 4">
            <a:extLst>
              <a:ext uri="{FF2B5EF4-FFF2-40B4-BE49-F238E27FC236}">
                <a16:creationId xmlns:a16="http://schemas.microsoft.com/office/drawing/2014/main" id="{BD0F3493-C9E9-A54C-ACC7-FB8A940E5E01}"/>
              </a:ext>
            </a:extLst>
          </p:cNvPr>
          <p:cNvGrpSpPr/>
          <p:nvPr/>
        </p:nvGrpSpPr>
        <p:grpSpPr>
          <a:xfrm>
            <a:off x="3204409" y="1278788"/>
            <a:ext cx="8718885" cy="5479353"/>
            <a:chOff x="3204409" y="1278788"/>
            <a:chExt cx="8718885" cy="5479353"/>
          </a:xfrm>
        </p:grpSpPr>
        <p:sp>
          <p:nvSpPr>
            <p:cNvPr id="12" name="TextBox 11">
              <a:extLst>
                <a:ext uri="{FF2B5EF4-FFF2-40B4-BE49-F238E27FC236}">
                  <a16:creationId xmlns:a16="http://schemas.microsoft.com/office/drawing/2014/main" id="{D7BD4DA5-3CF9-AD41-8991-2E4744985A01}"/>
                </a:ext>
              </a:extLst>
            </p:cNvPr>
            <p:cNvSpPr txBox="1"/>
            <p:nvPr/>
          </p:nvSpPr>
          <p:spPr>
            <a:xfrm>
              <a:off x="6109881" y="1278788"/>
              <a:ext cx="2783030" cy="461665"/>
            </a:xfrm>
            <a:prstGeom prst="rect">
              <a:avLst/>
            </a:prstGeom>
            <a:noFill/>
          </p:spPr>
          <p:txBody>
            <a:bodyPr wrap="square" rtlCol="0">
              <a:spAutoFit/>
            </a:bodyPr>
            <a:lstStyle/>
            <a:p>
              <a:pPr algn="just"/>
              <a:r>
                <a:rPr lang="en-US" sz="2400" b="1" dirty="0">
                  <a:solidFill>
                    <a:srgbClr val="FF0000"/>
                  </a:solidFill>
                  <a:latin typeface="Arial" panose="020B0604020202020204" pitchFamily="34" charset="0"/>
                  <a:cs typeface="Arial" panose="020B0604020202020204" pitchFamily="34" charset="0"/>
                </a:rPr>
                <a:t>Matthew 16:13-18</a:t>
              </a:r>
            </a:p>
          </p:txBody>
        </p:sp>
        <p:sp>
          <p:nvSpPr>
            <p:cNvPr id="2" name="Rectangle 1">
              <a:extLst>
                <a:ext uri="{FF2B5EF4-FFF2-40B4-BE49-F238E27FC236}">
                  <a16:creationId xmlns:a16="http://schemas.microsoft.com/office/drawing/2014/main" id="{23A355B2-F510-3845-8511-C18259CA5300}"/>
                </a:ext>
              </a:extLst>
            </p:cNvPr>
            <p:cNvSpPr/>
            <p:nvPr/>
          </p:nvSpPr>
          <p:spPr>
            <a:xfrm>
              <a:off x="3204409" y="1864494"/>
              <a:ext cx="8718885" cy="4893647"/>
            </a:xfrm>
            <a:prstGeom prst="rect">
              <a:avLst/>
            </a:prstGeom>
          </p:spPr>
          <p:txBody>
            <a:bodyPr wrap="square">
              <a:spAutoFit/>
            </a:bodyPr>
            <a:lstStyle/>
            <a:p>
              <a:pPr algn="just"/>
              <a:r>
                <a:rPr lang="en-US" sz="2400" b="1" baseline="30000" dirty="0">
                  <a:solidFill>
                    <a:srgbClr val="000000"/>
                  </a:solidFill>
                  <a:latin typeface="Arial" panose="020B0604020202020204" pitchFamily="34" charset="0"/>
                  <a:cs typeface="Arial" panose="020B0604020202020204" pitchFamily="34" charset="0"/>
                </a:rPr>
                <a:t>13 </a:t>
              </a:r>
              <a:r>
                <a:rPr lang="en-US" sz="2400" dirty="0">
                  <a:solidFill>
                    <a:srgbClr val="000000"/>
                  </a:solidFill>
                  <a:latin typeface="Arial" panose="020B0604020202020204" pitchFamily="34" charset="0"/>
                  <a:cs typeface="Arial" panose="020B0604020202020204" pitchFamily="34" charset="0"/>
                </a:rPr>
                <a:t>When Jesus came into the region of Caesarea Philippi, He asked His disciples, saying, “Who do men say that I, the Son of Man, am?”</a:t>
              </a:r>
            </a:p>
            <a:p>
              <a:pPr algn="just"/>
              <a:r>
                <a:rPr lang="en-US" sz="2400" b="1" baseline="30000" dirty="0">
                  <a:solidFill>
                    <a:srgbClr val="000000"/>
                  </a:solidFill>
                  <a:latin typeface="Arial" panose="020B0604020202020204" pitchFamily="34" charset="0"/>
                  <a:cs typeface="Arial" panose="020B0604020202020204" pitchFamily="34" charset="0"/>
                </a:rPr>
                <a:t>14 </a:t>
              </a:r>
              <a:r>
                <a:rPr lang="en-US" sz="2400" dirty="0">
                  <a:solidFill>
                    <a:srgbClr val="000000"/>
                  </a:solidFill>
                  <a:latin typeface="Arial" panose="020B0604020202020204" pitchFamily="34" charset="0"/>
                  <a:cs typeface="Arial" panose="020B0604020202020204" pitchFamily="34" charset="0"/>
                </a:rPr>
                <a:t>So they said, “Some </a:t>
              </a:r>
              <a:r>
                <a:rPr lang="en-US" sz="2400" i="1" dirty="0">
                  <a:solidFill>
                    <a:srgbClr val="000000"/>
                  </a:solidFill>
                  <a:latin typeface="Arial" panose="020B0604020202020204" pitchFamily="34" charset="0"/>
                  <a:cs typeface="Arial" panose="020B0604020202020204" pitchFamily="34" charset="0"/>
                </a:rPr>
                <a:t>say</a:t>
              </a:r>
              <a:r>
                <a:rPr lang="en-US" sz="2400" dirty="0">
                  <a:solidFill>
                    <a:srgbClr val="000000"/>
                  </a:solidFill>
                  <a:latin typeface="Arial" panose="020B0604020202020204" pitchFamily="34" charset="0"/>
                  <a:cs typeface="Arial" panose="020B0604020202020204" pitchFamily="34" charset="0"/>
                </a:rPr>
                <a:t> John the Baptist, some Elijah, and others Jeremiah or one of the prophets.”</a:t>
              </a:r>
            </a:p>
            <a:p>
              <a:pPr algn="just"/>
              <a:r>
                <a:rPr lang="en-US" sz="2400" b="1" baseline="30000" dirty="0">
                  <a:solidFill>
                    <a:srgbClr val="000000"/>
                  </a:solidFill>
                  <a:latin typeface="Arial" panose="020B0604020202020204" pitchFamily="34" charset="0"/>
                  <a:cs typeface="Arial" panose="020B0604020202020204" pitchFamily="34" charset="0"/>
                </a:rPr>
                <a:t>15 </a:t>
              </a:r>
              <a:r>
                <a:rPr lang="en-US" sz="2400" dirty="0">
                  <a:solidFill>
                    <a:srgbClr val="000000"/>
                  </a:solidFill>
                  <a:latin typeface="Arial" panose="020B0604020202020204" pitchFamily="34" charset="0"/>
                  <a:cs typeface="Arial" panose="020B0604020202020204" pitchFamily="34" charset="0"/>
                </a:rPr>
                <a:t>He said to them, “But who do you say that I am?”</a:t>
              </a:r>
            </a:p>
            <a:p>
              <a:pPr algn="just"/>
              <a:r>
                <a:rPr lang="en-US" sz="2400" b="1" baseline="30000" dirty="0">
                  <a:solidFill>
                    <a:srgbClr val="000000"/>
                  </a:solidFill>
                  <a:latin typeface="Arial" panose="020B0604020202020204" pitchFamily="34" charset="0"/>
                  <a:cs typeface="Arial" panose="020B0604020202020204" pitchFamily="34" charset="0"/>
                </a:rPr>
                <a:t>16 </a:t>
              </a:r>
              <a:r>
                <a:rPr lang="en-US" sz="2400" dirty="0">
                  <a:solidFill>
                    <a:srgbClr val="000000"/>
                  </a:solidFill>
                  <a:latin typeface="Arial" panose="020B0604020202020204" pitchFamily="34" charset="0"/>
                  <a:cs typeface="Arial" panose="020B0604020202020204" pitchFamily="34" charset="0"/>
                </a:rPr>
                <a:t>Simon Peter answered and said, “You are the Christ, the Son of the living God.”</a:t>
              </a:r>
            </a:p>
            <a:p>
              <a:pPr algn="just"/>
              <a:r>
                <a:rPr lang="en-US" sz="2400" b="1" baseline="30000" dirty="0">
                  <a:solidFill>
                    <a:srgbClr val="000000"/>
                  </a:solidFill>
                  <a:latin typeface="Arial" panose="020B0604020202020204" pitchFamily="34" charset="0"/>
                  <a:cs typeface="Arial" panose="020B0604020202020204" pitchFamily="34" charset="0"/>
                </a:rPr>
                <a:t>17 </a:t>
              </a:r>
              <a:r>
                <a:rPr lang="en-US" sz="2400" dirty="0">
                  <a:solidFill>
                    <a:srgbClr val="000000"/>
                  </a:solidFill>
                  <a:latin typeface="Arial" panose="020B0604020202020204" pitchFamily="34" charset="0"/>
                  <a:cs typeface="Arial" panose="020B0604020202020204" pitchFamily="34" charset="0"/>
                </a:rPr>
                <a:t>Jesus answered and said to him, “Blessed are you, Simon Bar-Jonah, for flesh and blood has not revealed </a:t>
              </a:r>
              <a:r>
                <a:rPr lang="en-US" sz="2400" i="1" dirty="0">
                  <a:solidFill>
                    <a:srgbClr val="000000"/>
                  </a:solidFill>
                  <a:latin typeface="Arial" panose="020B0604020202020204" pitchFamily="34" charset="0"/>
                  <a:cs typeface="Arial" panose="020B0604020202020204" pitchFamily="34" charset="0"/>
                </a:rPr>
                <a:t>this</a:t>
              </a:r>
              <a:r>
                <a:rPr lang="en-US" sz="2400" dirty="0">
                  <a:solidFill>
                    <a:srgbClr val="000000"/>
                  </a:solidFill>
                  <a:latin typeface="Arial" panose="020B0604020202020204" pitchFamily="34" charset="0"/>
                  <a:cs typeface="Arial" panose="020B0604020202020204" pitchFamily="34" charset="0"/>
                </a:rPr>
                <a:t> to you, but My Father who is in heaven. </a:t>
              </a:r>
              <a:r>
                <a:rPr lang="en-US" sz="2400" b="1" baseline="30000" dirty="0">
                  <a:solidFill>
                    <a:srgbClr val="000000"/>
                  </a:solidFill>
                  <a:latin typeface="Arial" panose="020B0604020202020204" pitchFamily="34" charset="0"/>
                  <a:cs typeface="Arial" panose="020B0604020202020204" pitchFamily="34" charset="0"/>
                </a:rPr>
                <a:t>18 </a:t>
              </a:r>
              <a:r>
                <a:rPr lang="en-US" sz="2400" dirty="0">
                  <a:solidFill>
                    <a:srgbClr val="000000"/>
                  </a:solidFill>
                  <a:latin typeface="Arial" panose="020B0604020202020204" pitchFamily="34" charset="0"/>
                  <a:cs typeface="Arial" panose="020B0604020202020204" pitchFamily="34" charset="0"/>
                </a:rPr>
                <a:t>And I also say to you that you are Peter, and on this rock I will build My church, and the gates of Hades shall not prevail against it.</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grpSp>
      <p:cxnSp>
        <p:nvCxnSpPr>
          <p:cNvPr id="14" name="Straight Connector 13">
            <a:extLst>
              <a:ext uri="{FF2B5EF4-FFF2-40B4-BE49-F238E27FC236}">
                <a16:creationId xmlns:a16="http://schemas.microsoft.com/office/drawing/2014/main" id="{B5C62615-1321-854D-B916-F78DEE18D972}"/>
              </a:ext>
            </a:extLst>
          </p:cNvPr>
          <p:cNvCxnSpPr>
            <a:cxnSpLocks/>
          </p:cNvCxnSpPr>
          <p:nvPr/>
        </p:nvCxnSpPr>
        <p:spPr>
          <a:xfrm>
            <a:off x="10202779" y="2671012"/>
            <a:ext cx="1627851"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84049B-2F8C-5A41-BD58-D0B1055B1E34}"/>
              </a:ext>
            </a:extLst>
          </p:cNvPr>
          <p:cNvCxnSpPr>
            <a:cxnSpLocks/>
          </p:cNvCxnSpPr>
          <p:nvPr/>
        </p:nvCxnSpPr>
        <p:spPr>
          <a:xfrm>
            <a:off x="3304674" y="3003885"/>
            <a:ext cx="1195137"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489E5C-4E73-DC49-B095-21E686214C13}"/>
              </a:ext>
            </a:extLst>
          </p:cNvPr>
          <p:cNvCxnSpPr>
            <a:cxnSpLocks/>
          </p:cNvCxnSpPr>
          <p:nvPr/>
        </p:nvCxnSpPr>
        <p:spPr>
          <a:xfrm>
            <a:off x="8239195" y="4495802"/>
            <a:ext cx="3591435"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FFC46B9-FBD0-754D-BD4B-361AAA32876E}"/>
              </a:ext>
            </a:extLst>
          </p:cNvPr>
          <p:cNvCxnSpPr>
            <a:cxnSpLocks/>
          </p:cNvCxnSpPr>
          <p:nvPr/>
        </p:nvCxnSpPr>
        <p:spPr>
          <a:xfrm>
            <a:off x="3216441" y="4856749"/>
            <a:ext cx="2325684"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9A40F3C-3AEC-C842-B69F-DFB4E0DF0FCD}"/>
              </a:ext>
            </a:extLst>
          </p:cNvPr>
          <p:cNvCxnSpPr>
            <a:cxnSpLocks/>
          </p:cNvCxnSpPr>
          <p:nvPr/>
        </p:nvCxnSpPr>
        <p:spPr>
          <a:xfrm>
            <a:off x="3902242" y="5971675"/>
            <a:ext cx="4110790"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0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E92958E0-9FF2-4D45-91C9-4DE7F8723D5A}"/>
              </a:ext>
            </a:extLst>
          </p:cNvPr>
          <p:cNvSpPr/>
          <p:nvPr/>
        </p:nvSpPr>
        <p:spPr>
          <a:xfrm>
            <a:off x="3048000" y="95207"/>
            <a:ext cx="8779042" cy="3046988"/>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5:16-23</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16 </a:t>
            </a:r>
            <a:r>
              <a:rPr lang="en-US" sz="2400" dirty="0">
                <a:solidFill>
                  <a:srgbClr val="000000"/>
                </a:solidFill>
                <a:latin typeface="Arial" panose="020B0604020202020204" pitchFamily="34" charset="0"/>
                <a:cs typeface="Arial" panose="020B0604020202020204" pitchFamily="34" charset="0"/>
              </a:rPr>
              <a:t>For this reason the Jews persecuted Jesus, and sought to kill Him, because He had done these things on the Sabbath. </a:t>
            </a:r>
          </a:p>
          <a:p>
            <a:pPr algn="just"/>
            <a:r>
              <a:rPr lang="en-US" sz="2400" b="1" baseline="30000" dirty="0">
                <a:solidFill>
                  <a:srgbClr val="000000"/>
                </a:solidFill>
                <a:latin typeface="Arial" panose="020B0604020202020204" pitchFamily="34" charset="0"/>
                <a:cs typeface="Arial" panose="020B0604020202020204" pitchFamily="34" charset="0"/>
              </a:rPr>
              <a:t>17 </a:t>
            </a:r>
            <a:r>
              <a:rPr lang="en-US" sz="2400" dirty="0">
                <a:solidFill>
                  <a:srgbClr val="000000"/>
                </a:solidFill>
                <a:latin typeface="Arial" panose="020B0604020202020204" pitchFamily="34" charset="0"/>
                <a:cs typeface="Arial" panose="020B0604020202020204" pitchFamily="34" charset="0"/>
              </a:rPr>
              <a:t>But Jesus answered them, “My Father has been working until now, and I have been working.”</a:t>
            </a:r>
          </a:p>
          <a:p>
            <a:pPr algn="just"/>
            <a:r>
              <a:rPr lang="en-US" sz="2400" b="1" baseline="30000" dirty="0">
                <a:solidFill>
                  <a:srgbClr val="000000"/>
                </a:solidFill>
                <a:latin typeface="Arial" panose="020B0604020202020204" pitchFamily="34" charset="0"/>
                <a:cs typeface="Arial" panose="020B0604020202020204" pitchFamily="34" charset="0"/>
              </a:rPr>
              <a:t>18 </a:t>
            </a:r>
            <a:r>
              <a:rPr lang="en-US" sz="2400" dirty="0">
                <a:solidFill>
                  <a:srgbClr val="000000"/>
                </a:solidFill>
                <a:latin typeface="Arial" panose="020B0604020202020204" pitchFamily="34" charset="0"/>
                <a:cs typeface="Arial" panose="020B0604020202020204" pitchFamily="34" charset="0"/>
              </a:rPr>
              <a:t>Therefore the Jews sought all the more to kill Him, because He not only broke the Sabbath, but also said that God was His Father, making Himself equal with God. </a:t>
            </a:r>
          </a:p>
        </p:txBody>
      </p:sp>
      <p:sp>
        <p:nvSpPr>
          <p:cNvPr id="8" name="Rectangle 7">
            <a:extLst>
              <a:ext uri="{FF2B5EF4-FFF2-40B4-BE49-F238E27FC236}">
                <a16:creationId xmlns:a16="http://schemas.microsoft.com/office/drawing/2014/main" id="{A2C52EAD-C2CE-EE42-9444-8ECEF0858B63}"/>
              </a:ext>
            </a:extLst>
          </p:cNvPr>
          <p:cNvSpPr/>
          <p:nvPr/>
        </p:nvSpPr>
        <p:spPr>
          <a:xfrm>
            <a:off x="328862" y="3047197"/>
            <a:ext cx="11498180" cy="3785652"/>
          </a:xfrm>
          <a:prstGeom prst="rect">
            <a:avLst/>
          </a:prstGeom>
        </p:spPr>
        <p:txBody>
          <a:bodyPr wrap="square">
            <a:spAutoFit/>
          </a:bodyPr>
          <a:lstStyle/>
          <a:p>
            <a:pPr algn="just"/>
            <a:r>
              <a:rPr lang="en-US" sz="2400" b="1" baseline="30000" dirty="0">
                <a:solidFill>
                  <a:srgbClr val="000000"/>
                </a:solidFill>
                <a:latin typeface="Arial" panose="020B0604020202020204" pitchFamily="34" charset="0"/>
                <a:cs typeface="Arial" panose="020B0604020202020204" pitchFamily="34" charset="0"/>
              </a:rPr>
              <a:t>19 </a:t>
            </a:r>
            <a:r>
              <a:rPr lang="en-US" sz="2400" dirty="0">
                <a:solidFill>
                  <a:srgbClr val="000000"/>
                </a:solidFill>
                <a:latin typeface="Arial" panose="020B0604020202020204" pitchFamily="34" charset="0"/>
                <a:cs typeface="Arial" panose="020B0604020202020204" pitchFamily="34" charset="0"/>
              </a:rPr>
              <a:t>Then Jesus answered and said to them, “Most assuredly, I say to you, the Son can do nothing of Himself, but what He sees the Father do; for whatever He does, the Son also does in like manner. </a:t>
            </a:r>
          </a:p>
          <a:p>
            <a:pPr algn="just"/>
            <a:r>
              <a:rPr lang="en-US" sz="2400" b="1" baseline="30000" dirty="0">
                <a:solidFill>
                  <a:srgbClr val="000000"/>
                </a:solidFill>
                <a:latin typeface="Arial" panose="020B0604020202020204" pitchFamily="34" charset="0"/>
                <a:cs typeface="Arial" panose="020B0604020202020204" pitchFamily="34" charset="0"/>
              </a:rPr>
              <a:t>20 </a:t>
            </a:r>
            <a:r>
              <a:rPr lang="en-US" sz="2400" dirty="0">
                <a:solidFill>
                  <a:srgbClr val="000000"/>
                </a:solidFill>
                <a:latin typeface="Arial" panose="020B0604020202020204" pitchFamily="34" charset="0"/>
                <a:cs typeface="Arial" panose="020B0604020202020204" pitchFamily="34" charset="0"/>
              </a:rPr>
              <a:t>For the Father loves the Son, and shows Him all things that He Himself does; and He will show Him greater works than these, that you may marvel. </a:t>
            </a:r>
          </a:p>
          <a:p>
            <a:pPr algn="just"/>
            <a:r>
              <a:rPr lang="en-US" sz="2400" b="1" baseline="30000" dirty="0">
                <a:solidFill>
                  <a:srgbClr val="000000"/>
                </a:solidFill>
                <a:latin typeface="Arial" panose="020B0604020202020204" pitchFamily="34" charset="0"/>
                <a:cs typeface="Arial" panose="020B0604020202020204" pitchFamily="34" charset="0"/>
              </a:rPr>
              <a:t>21 </a:t>
            </a:r>
            <a:r>
              <a:rPr lang="en-US" sz="2400" dirty="0">
                <a:solidFill>
                  <a:srgbClr val="000000"/>
                </a:solidFill>
                <a:latin typeface="Arial" panose="020B0604020202020204" pitchFamily="34" charset="0"/>
                <a:cs typeface="Arial" panose="020B0604020202020204" pitchFamily="34" charset="0"/>
              </a:rPr>
              <a:t>For as the Father raises the dead and gives life to </a:t>
            </a:r>
            <a:r>
              <a:rPr lang="en-US" sz="2400" i="1" dirty="0">
                <a:solidFill>
                  <a:srgbClr val="000000"/>
                </a:solidFill>
                <a:latin typeface="Arial" panose="020B0604020202020204" pitchFamily="34" charset="0"/>
                <a:cs typeface="Arial" panose="020B0604020202020204" pitchFamily="34" charset="0"/>
              </a:rPr>
              <a:t>them,</a:t>
            </a:r>
            <a:r>
              <a:rPr lang="en-US" sz="2400" dirty="0">
                <a:solidFill>
                  <a:srgbClr val="000000"/>
                </a:solidFill>
                <a:latin typeface="Arial" panose="020B0604020202020204" pitchFamily="34" charset="0"/>
                <a:cs typeface="Arial" panose="020B0604020202020204" pitchFamily="34" charset="0"/>
              </a:rPr>
              <a:t> even so the Son gives life to whom He will. </a:t>
            </a:r>
          </a:p>
          <a:p>
            <a:pPr algn="just"/>
            <a:r>
              <a:rPr lang="en-US" sz="2400" b="1" baseline="30000" dirty="0">
                <a:solidFill>
                  <a:srgbClr val="000000"/>
                </a:solidFill>
                <a:latin typeface="Arial" panose="020B0604020202020204" pitchFamily="34" charset="0"/>
                <a:cs typeface="Arial" panose="020B0604020202020204" pitchFamily="34" charset="0"/>
              </a:rPr>
              <a:t>22 </a:t>
            </a:r>
            <a:r>
              <a:rPr lang="en-US" sz="2400" dirty="0">
                <a:solidFill>
                  <a:srgbClr val="000000"/>
                </a:solidFill>
                <a:latin typeface="Arial" panose="020B0604020202020204" pitchFamily="34" charset="0"/>
                <a:cs typeface="Arial" panose="020B0604020202020204" pitchFamily="34" charset="0"/>
              </a:rPr>
              <a:t>For the Father judges no one, but has committed all judgment to the Son, </a:t>
            </a:r>
            <a:r>
              <a:rPr lang="en-US" sz="2400" b="1" baseline="30000" dirty="0">
                <a:solidFill>
                  <a:srgbClr val="000000"/>
                </a:solidFill>
                <a:latin typeface="Arial" panose="020B0604020202020204" pitchFamily="34" charset="0"/>
                <a:cs typeface="Arial" panose="020B0604020202020204" pitchFamily="34" charset="0"/>
              </a:rPr>
              <a:t>23 </a:t>
            </a:r>
            <a:r>
              <a:rPr lang="en-US" sz="2400" dirty="0">
                <a:solidFill>
                  <a:srgbClr val="000000"/>
                </a:solidFill>
                <a:latin typeface="Arial" panose="020B0604020202020204" pitchFamily="34" charset="0"/>
                <a:cs typeface="Arial" panose="020B0604020202020204" pitchFamily="34" charset="0"/>
              </a:rPr>
              <a:t>that all should honor the Son just as they honor the Father. He who does not honor the Son does not honor the Father who sent Him.</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017B0569-8890-DA4F-A378-EB4B490AB731}"/>
              </a:ext>
            </a:extLst>
          </p:cNvPr>
          <p:cNvCxnSpPr>
            <a:cxnSpLocks/>
          </p:cNvCxnSpPr>
          <p:nvPr/>
        </p:nvCxnSpPr>
        <p:spPr>
          <a:xfrm>
            <a:off x="4860758" y="2342149"/>
            <a:ext cx="6882063"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B940AF-46A9-0C49-B7BA-0431224F6F97}"/>
              </a:ext>
            </a:extLst>
          </p:cNvPr>
          <p:cNvCxnSpPr>
            <a:cxnSpLocks/>
          </p:cNvCxnSpPr>
          <p:nvPr/>
        </p:nvCxnSpPr>
        <p:spPr>
          <a:xfrm>
            <a:off x="3137805" y="2703097"/>
            <a:ext cx="399479"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34221A-960B-6B4D-8E4D-51E35BF31133}"/>
              </a:ext>
            </a:extLst>
          </p:cNvPr>
          <p:cNvCxnSpPr>
            <a:cxnSpLocks/>
          </p:cNvCxnSpPr>
          <p:nvPr/>
        </p:nvCxnSpPr>
        <p:spPr>
          <a:xfrm>
            <a:off x="8698832" y="2707109"/>
            <a:ext cx="3043989"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76619C-C514-B441-A57F-0B5D40A7D9E4}"/>
              </a:ext>
            </a:extLst>
          </p:cNvPr>
          <p:cNvCxnSpPr>
            <a:cxnSpLocks/>
          </p:cNvCxnSpPr>
          <p:nvPr/>
        </p:nvCxnSpPr>
        <p:spPr>
          <a:xfrm>
            <a:off x="3181918" y="3084104"/>
            <a:ext cx="5204093"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AC66EE-EA1F-F44A-9980-B836E905529C}"/>
              </a:ext>
            </a:extLst>
          </p:cNvPr>
          <p:cNvCxnSpPr>
            <a:cxnSpLocks/>
          </p:cNvCxnSpPr>
          <p:nvPr/>
        </p:nvCxnSpPr>
        <p:spPr>
          <a:xfrm>
            <a:off x="441158" y="6404812"/>
            <a:ext cx="11301663"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E6537B-B40D-2644-8131-40E463A8C17E}"/>
              </a:ext>
            </a:extLst>
          </p:cNvPr>
          <p:cNvCxnSpPr>
            <a:cxnSpLocks/>
          </p:cNvCxnSpPr>
          <p:nvPr/>
        </p:nvCxnSpPr>
        <p:spPr>
          <a:xfrm>
            <a:off x="429126" y="6772689"/>
            <a:ext cx="6043863" cy="25151"/>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7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20CAFAFB-4391-0848-8E45-D60F0A4D9B74}"/>
              </a:ext>
            </a:extLst>
          </p:cNvPr>
          <p:cNvSpPr/>
          <p:nvPr/>
        </p:nvSpPr>
        <p:spPr>
          <a:xfrm>
            <a:off x="3228474" y="249238"/>
            <a:ext cx="8538411" cy="3785652"/>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8:56-59</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56 </a:t>
            </a:r>
            <a:r>
              <a:rPr lang="en-US" sz="2400" dirty="0">
                <a:solidFill>
                  <a:srgbClr val="000000"/>
                </a:solidFill>
                <a:latin typeface="Arial" panose="020B0604020202020204" pitchFamily="34" charset="0"/>
                <a:cs typeface="Arial" panose="020B0604020202020204" pitchFamily="34" charset="0"/>
              </a:rPr>
              <a:t>Your father Abraham rejoiced to see My day, and he saw </a:t>
            </a:r>
            <a:r>
              <a:rPr lang="en-US" sz="2400" i="1" dirty="0">
                <a:solidFill>
                  <a:srgbClr val="000000"/>
                </a:solidFill>
                <a:latin typeface="Arial" panose="020B0604020202020204" pitchFamily="34" charset="0"/>
                <a:cs typeface="Arial" panose="020B0604020202020204" pitchFamily="34" charset="0"/>
              </a:rPr>
              <a:t>it</a:t>
            </a:r>
            <a:r>
              <a:rPr lang="en-US" sz="2400" dirty="0">
                <a:solidFill>
                  <a:srgbClr val="000000"/>
                </a:solidFill>
                <a:latin typeface="Arial" panose="020B0604020202020204" pitchFamily="34" charset="0"/>
                <a:cs typeface="Arial" panose="020B0604020202020204" pitchFamily="34" charset="0"/>
              </a:rPr>
              <a:t> and was glad.”</a:t>
            </a:r>
          </a:p>
          <a:p>
            <a:pPr algn="just"/>
            <a:r>
              <a:rPr lang="en-US" sz="2400" b="1" baseline="30000" dirty="0">
                <a:solidFill>
                  <a:srgbClr val="000000"/>
                </a:solidFill>
                <a:latin typeface="Arial" panose="020B0604020202020204" pitchFamily="34" charset="0"/>
                <a:cs typeface="Arial" panose="020B0604020202020204" pitchFamily="34" charset="0"/>
              </a:rPr>
              <a:t>57 </a:t>
            </a:r>
            <a:r>
              <a:rPr lang="en-US" sz="2400" dirty="0">
                <a:solidFill>
                  <a:srgbClr val="000000"/>
                </a:solidFill>
                <a:latin typeface="Arial" panose="020B0604020202020204" pitchFamily="34" charset="0"/>
                <a:cs typeface="Arial" panose="020B0604020202020204" pitchFamily="34" charset="0"/>
              </a:rPr>
              <a:t>Then the Jews said to Him, “You are not yet fifty years old, and have You seen Abraham?”</a:t>
            </a:r>
          </a:p>
          <a:p>
            <a:pPr algn="just"/>
            <a:r>
              <a:rPr lang="en-US" sz="2400" b="1" baseline="30000" dirty="0">
                <a:solidFill>
                  <a:srgbClr val="000000"/>
                </a:solidFill>
                <a:latin typeface="Arial" panose="020B0604020202020204" pitchFamily="34" charset="0"/>
                <a:cs typeface="Arial" panose="020B0604020202020204" pitchFamily="34" charset="0"/>
              </a:rPr>
              <a:t>58 </a:t>
            </a:r>
            <a:r>
              <a:rPr lang="en-US" sz="2400" dirty="0">
                <a:solidFill>
                  <a:srgbClr val="000000"/>
                </a:solidFill>
                <a:latin typeface="Arial" panose="020B0604020202020204" pitchFamily="34" charset="0"/>
                <a:cs typeface="Arial" panose="020B0604020202020204" pitchFamily="34" charset="0"/>
              </a:rPr>
              <a:t>Jesus said to them, “Most assuredly, I say to you, before Abraham was, I AM.”</a:t>
            </a:r>
          </a:p>
          <a:p>
            <a:pPr algn="just"/>
            <a:r>
              <a:rPr lang="en-US" sz="2400" b="1" baseline="30000" dirty="0">
                <a:solidFill>
                  <a:srgbClr val="000000"/>
                </a:solidFill>
                <a:latin typeface="Arial" panose="020B0604020202020204" pitchFamily="34" charset="0"/>
                <a:cs typeface="Arial" panose="020B0604020202020204" pitchFamily="34" charset="0"/>
              </a:rPr>
              <a:t>59 </a:t>
            </a:r>
            <a:r>
              <a:rPr lang="en-US" sz="2400" dirty="0">
                <a:solidFill>
                  <a:srgbClr val="000000"/>
                </a:solidFill>
                <a:latin typeface="Arial" panose="020B0604020202020204" pitchFamily="34" charset="0"/>
                <a:cs typeface="Arial" panose="020B0604020202020204" pitchFamily="34" charset="0"/>
              </a:rPr>
              <a:t>Then they took up stones to throw at Him; but Jesus hid Himself and went out of the temple, going through the midst of them, and so passed by.</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790A49CE-C51A-F042-95FF-A63F7F0D5914}"/>
              </a:ext>
            </a:extLst>
          </p:cNvPr>
          <p:cNvCxnSpPr>
            <a:cxnSpLocks/>
          </p:cNvCxnSpPr>
          <p:nvPr/>
        </p:nvCxnSpPr>
        <p:spPr>
          <a:xfrm>
            <a:off x="6653463" y="2526630"/>
            <a:ext cx="4981073"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8A5B753-4478-7E46-B69A-E5839809450A}"/>
              </a:ext>
            </a:extLst>
          </p:cNvPr>
          <p:cNvCxnSpPr>
            <a:cxnSpLocks/>
          </p:cNvCxnSpPr>
          <p:nvPr/>
        </p:nvCxnSpPr>
        <p:spPr>
          <a:xfrm>
            <a:off x="3316704" y="2871536"/>
            <a:ext cx="2662990"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04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2" name="Rectangle 1">
            <a:extLst>
              <a:ext uri="{FF2B5EF4-FFF2-40B4-BE49-F238E27FC236}">
                <a16:creationId xmlns:a16="http://schemas.microsoft.com/office/drawing/2014/main" id="{C97CAA8E-0567-6E40-A90A-236407C4F84F}"/>
              </a:ext>
            </a:extLst>
          </p:cNvPr>
          <p:cNvSpPr/>
          <p:nvPr/>
        </p:nvSpPr>
        <p:spPr>
          <a:xfrm>
            <a:off x="2790853" y="106772"/>
            <a:ext cx="9168535" cy="1938992"/>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10:22-31</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22 </a:t>
            </a:r>
            <a:r>
              <a:rPr lang="en-US" sz="2400" dirty="0">
                <a:solidFill>
                  <a:srgbClr val="000000"/>
                </a:solidFill>
                <a:latin typeface="Arial" panose="020B0604020202020204" pitchFamily="34" charset="0"/>
                <a:cs typeface="Arial" panose="020B0604020202020204" pitchFamily="34" charset="0"/>
              </a:rPr>
              <a:t>Now it was the Feast of Dedication in Jerusalem, and it was winter. </a:t>
            </a:r>
            <a:r>
              <a:rPr lang="en-US" sz="2400" b="1" baseline="30000" dirty="0">
                <a:solidFill>
                  <a:srgbClr val="000000"/>
                </a:solidFill>
                <a:latin typeface="Arial" panose="020B0604020202020204" pitchFamily="34" charset="0"/>
                <a:cs typeface="Arial" panose="020B0604020202020204" pitchFamily="34" charset="0"/>
              </a:rPr>
              <a:t>23 </a:t>
            </a:r>
            <a:r>
              <a:rPr lang="en-US" sz="2400" dirty="0">
                <a:solidFill>
                  <a:srgbClr val="000000"/>
                </a:solidFill>
                <a:latin typeface="Arial" panose="020B0604020202020204" pitchFamily="34" charset="0"/>
                <a:cs typeface="Arial" panose="020B0604020202020204" pitchFamily="34" charset="0"/>
              </a:rPr>
              <a:t>And Jesus walked in the temple, in Solomon’s porch. </a:t>
            </a:r>
            <a:r>
              <a:rPr lang="en-US" sz="2400" b="1" baseline="30000" dirty="0">
                <a:solidFill>
                  <a:srgbClr val="000000"/>
                </a:solidFill>
                <a:latin typeface="Arial" panose="020B0604020202020204" pitchFamily="34" charset="0"/>
                <a:cs typeface="Arial" panose="020B0604020202020204" pitchFamily="34" charset="0"/>
              </a:rPr>
              <a:t>24 </a:t>
            </a:r>
            <a:r>
              <a:rPr lang="en-US" sz="2400" dirty="0">
                <a:solidFill>
                  <a:srgbClr val="000000"/>
                </a:solidFill>
                <a:latin typeface="Arial" panose="020B0604020202020204" pitchFamily="34" charset="0"/>
                <a:cs typeface="Arial" panose="020B0604020202020204" pitchFamily="34" charset="0"/>
              </a:rPr>
              <a:t>Then the Jews surrounded Him and said to Him, “How long do You keep us in doubt? If You are the Christ, tell us plainly.”</a:t>
            </a:r>
          </a:p>
        </p:txBody>
      </p:sp>
      <p:sp>
        <p:nvSpPr>
          <p:cNvPr id="8" name="Rectangle 7">
            <a:extLst>
              <a:ext uri="{FF2B5EF4-FFF2-40B4-BE49-F238E27FC236}">
                <a16:creationId xmlns:a16="http://schemas.microsoft.com/office/drawing/2014/main" id="{EB789890-2F6E-7D43-AC7A-12E992CBEBC9}"/>
              </a:ext>
            </a:extLst>
          </p:cNvPr>
          <p:cNvSpPr/>
          <p:nvPr/>
        </p:nvSpPr>
        <p:spPr>
          <a:xfrm>
            <a:off x="421105" y="2164157"/>
            <a:ext cx="11538283" cy="3785652"/>
          </a:xfrm>
          <a:prstGeom prst="rect">
            <a:avLst/>
          </a:prstGeom>
        </p:spPr>
        <p:txBody>
          <a:bodyPr wrap="square">
            <a:spAutoFit/>
          </a:bodyPr>
          <a:lstStyle/>
          <a:p>
            <a:pPr algn="just"/>
            <a:r>
              <a:rPr lang="en-US" sz="2400" b="1" baseline="30000" dirty="0">
                <a:solidFill>
                  <a:srgbClr val="000000"/>
                </a:solidFill>
                <a:latin typeface="Arial" panose="020B0604020202020204" pitchFamily="34" charset="0"/>
                <a:cs typeface="Arial" panose="020B0604020202020204" pitchFamily="34" charset="0"/>
              </a:rPr>
              <a:t>25 </a:t>
            </a:r>
            <a:r>
              <a:rPr lang="en-US" sz="2400" dirty="0">
                <a:solidFill>
                  <a:srgbClr val="000000"/>
                </a:solidFill>
                <a:latin typeface="Arial" panose="020B0604020202020204" pitchFamily="34" charset="0"/>
                <a:cs typeface="Arial" panose="020B0604020202020204" pitchFamily="34" charset="0"/>
              </a:rPr>
              <a:t>Jesus answered them, “I told you, and you do not believe. The works that I do in My Father’s name, they bear witness of Me. </a:t>
            </a:r>
          </a:p>
          <a:p>
            <a:pPr algn="just"/>
            <a:r>
              <a:rPr lang="en-US" sz="2400" b="1" baseline="30000" dirty="0">
                <a:solidFill>
                  <a:srgbClr val="000000"/>
                </a:solidFill>
                <a:latin typeface="Arial" panose="020B0604020202020204" pitchFamily="34" charset="0"/>
                <a:cs typeface="Arial" panose="020B0604020202020204" pitchFamily="34" charset="0"/>
              </a:rPr>
              <a:t>26 </a:t>
            </a:r>
            <a:r>
              <a:rPr lang="en-US" sz="2400" dirty="0">
                <a:solidFill>
                  <a:srgbClr val="000000"/>
                </a:solidFill>
                <a:latin typeface="Arial" panose="020B0604020202020204" pitchFamily="34" charset="0"/>
                <a:cs typeface="Arial" panose="020B0604020202020204" pitchFamily="34" charset="0"/>
              </a:rPr>
              <a:t>But you do not believe, because you are not of My sheep, as I said to you. </a:t>
            </a:r>
          </a:p>
          <a:p>
            <a:pPr algn="just"/>
            <a:r>
              <a:rPr lang="en-US" sz="2400" b="1" baseline="30000" dirty="0">
                <a:solidFill>
                  <a:srgbClr val="000000"/>
                </a:solidFill>
                <a:latin typeface="Arial" panose="020B0604020202020204" pitchFamily="34" charset="0"/>
                <a:cs typeface="Arial" panose="020B0604020202020204" pitchFamily="34" charset="0"/>
              </a:rPr>
              <a:t>27 </a:t>
            </a:r>
            <a:r>
              <a:rPr lang="en-US" sz="2400" dirty="0">
                <a:solidFill>
                  <a:srgbClr val="000000"/>
                </a:solidFill>
                <a:latin typeface="Arial" panose="020B0604020202020204" pitchFamily="34" charset="0"/>
                <a:cs typeface="Arial" panose="020B0604020202020204" pitchFamily="34" charset="0"/>
              </a:rPr>
              <a:t>My sheep hear My voice, and I know them, and they follow Me. </a:t>
            </a:r>
          </a:p>
          <a:p>
            <a:pPr algn="just"/>
            <a:r>
              <a:rPr lang="en-US" sz="2400" b="1" baseline="30000" dirty="0">
                <a:solidFill>
                  <a:srgbClr val="000000"/>
                </a:solidFill>
                <a:latin typeface="Arial" panose="020B0604020202020204" pitchFamily="34" charset="0"/>
                <a:cs typeface="Arial" panose="020B0604020202020204" pitchFamily="34" charset="0"/>
              </a:rPr>
              <a:t>28 </a:t>
            </a:r>
            <a:r>
              <a:rPr lang="en-US" sz="2400" dirty="0">
                <a:solidFill>
                  <a:srgbClr val="000000"/>
                </a:solidFill>
                <a:latin typeface="Arial" panose="020B0604020202020204" pitchFamily="34" charset="0"/>
                <a:cs typeface="Arial" panose="020B0604020202020204" pitchFamily="34" charset="0"/>
              </a:rPr>
              <a:t>And I give them eternal life, and they shall never perish; neither shall anyone snatch them out of My hand. </a:t>
            </a:r>
          </a:p>
          <a:p>
            <a:pPr algn="just"/>
            <a:r>
              <a:rPr lang="en-US" sz="2400" b="1" baseline="30000" dirty="0">
                <a:solidFill>
                  <a:srgbClr val="000000"/>
                </a:solidFill>
                <a:latin typeface="Arial" panose="020B0604020202020204" pitchFamily="34" charset="0"/>
                <a:cs typeface="Arial" panose="020B0604020202020204" pitchFamily="34" charset="0"/>
              </a:rPr>
              <a:t>29 </a:t>
            </a:r>
            <a:r>
              <a:rPr lang="en-US" sz="2400" dirty="0">
                <a:solidFill>
                  <a:srgbClr val="000000"/>
                </a:solidFill>
                <a:latin typeface="Arial" panose="020B0604020202020204" pitchFamily="34" charset="0"/>
                <a:cs typeface="Arial" panose="020B0604020202020204" pitchFamily="34" charset="0"/>
              </a:rPr>
              <a:t>My Father, who has given </a:t>
            </a:r>
            <a:r>
              <a:rPr lang="en-US" sz="2400" i="1" dirty="0">
                <a:solidFill>
                  <a:srgbClr val="000000"/>
                </a:solidFill>
                <a:latin typeface="Arial" panose="020B0604020202020204" pitchFamily="34" charset="0"/>
                <a:cs typeface="Arial" panose="020B0604020202020204" pitchFamily="34" charset="0"/>
              </a:rPr>
              <a:t>them </a:t>
            </a:r>
            <a:r>
              <a:rPr lang="en-US" sz="2400" dirty="0">
                <a:solidFill>
                  <a:srgbClr val="000000"/>
                </a:solidFill>
                <a:latin typeface="Arial" panose="020B0604020202020204" pitchFamily="34" charset="0"/>
                <a:cs typeface="Arial" panose="020B0604020202020204" pitchFamily="34" charset="0"/>
              </a:rPr>
              <a:t>to Me, is greater than all; and no one is able to snatch </a:t>
            </a:r>
            <a:r>
              <a:rPr lang="en-US" sz="2400" i="1" dirty="0">
                <a:solidFill>
                  <a:srgbClr val="000000"/>
                </a:solidFill>
                <a:latin typeface="Arial" panose="020B0604020202020204" pitchFamily="34" charset="0"/>
                <a:cs typeface="Arial" panose="020B0604020202020204" pitchFamily="34" charset="0"/>
              </a:rPr>
              <a:t>them</a:t>
            </a:r>
            <a:r>
              <a:rPr lang="en-US" sz="2400" dirty="0">
                <a:solidFill>
                  <a:srgbClr val="000000"/>
                </a:solidFill>
                <a:latin typeface="Arial" panose="020B0604020202020204" pitchFamily="34" charset="0"/>
                <a:cs typeface="Arial" panose="020B0604020202020204" pitchFamily="34" charset="0"/>
              </a:rPr>
              <a:t> out of My Father’s hand.</a:t>
            </a:r>
          </a:p>
          <a:p>
            <a:pPr algn="just"/>
            <a:r>
              <a:rPr lang="en-US" sz="2400" b="1" baseline="30000" dirty="0">
                <a:solidFill>
                  <a:srgbClr val="000000"/>
                </a:solidFill>
                <a:latin typeface="Arial" panose="020B0604020202020204" pitchFamily="34" charset="0"/>
                <a:cs typeface="Arial" panose="020B0604020202020204" pitchFamily="34" charset="0"/>
              </a:rPr>
              <a:t>30 </a:t>
            </a:r>
            <a:r>
              <a:rPr lang="en-US" sz="2400" dirty="0">
                <a:solidFill>
                  <a:srgbClr val="000000"/>
                </a:solidFill>
                <a:latin typeface="Arial" panose="020B0604020202020204" pitchFamily="34" charset="0"/>
                <a:cs typeface="Arial" panose="020B0604020202020204" pitchFamily="34" charset="0"/>
              </a:rPr>
              <a:t>I and </a:t>
            </a:r>
            <a:r>
              <a:rPr lang="en-US" sz="2400" i="1" dirty="0">
                <a:solidFill>
                  <a:srgbClr val="000000"/>
                </a:solidFill>
                <a:latin typeface="Arial" panose="020B0604020202020204" pitchFamily="34" charset="0"/>
                <a:cs typeface="Arial" panose="020B0604020202020204" pitchFamily="34" charset="0"/>
              </a:rPr>
              <a:t>My</a:t>
            </a:r>
            <a:r>
              <a:rPr lang="en-US" sz="2400" dirty="0">
                <a:solidFill>
                  <a:srgbClr val="000000"/>
                </a:solidFill>
                <a:latin typeface="Arial" panose="020B0604020202020204" pitchFamily="34" charset="0"/>
                <a:cs typeface="Arial" panose="020B0604020202020204" pitchFamily="34" charset="0"/>
              </a:rPr>
              <a:t> Father are one.”</a:t>
            </a:r>
          </a:p>
          <a:p>
            <a:pPr algn="just"/>
            <a:r>
              <a:rPr lang="en-US" sz="2400" b="1" baseline="30000" dirty="0">
                <a:solidFill>
                  <a:srgbClr val="000000"/>
                </a:solidFill>
                <a:latin typeface="Arial" panose="020B0604020202020204" pitchFamily="34" charset="0"/>
                <a:cs typeface="Arial" panose="020B0604020202020204" pitchFamily="34" charset="0"/>
              </a:rPr>
              <a:t>31 </a:t>
            </a:r>
            <a:r>
              <a:rPr lang="en-US" sz="2400" dirty="0">
                <a:solidFill>
                  <a:srgbClr val="000000"/>
                </a:solidFill>
                <a:latin typeface="Arial" panose="020B0604020202020204" pitchFamily="34" charset="0"/>
                <a:cs typeface="Arial" panose="020B0604020202020204" pitchFamily="34" charset="0"/>
              </a:rPr>
              <a:t>Then the Jews took up stones again to stone Him.</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F839FECE-CAFE-7A44-BB2D-96C2221FB7CD}"/>
              </a:ext>
            </a:extLst>
          </p:cNvPr>
          <p:cNvCxnSpPr>
            <a:cxnSpLocks/>
          </p:cNvCxnSpPr>
          <p:nvPr/>
        </p:nvCxnSpPr>
        <p:spPr>
          <a:xfrm>
            <a:off x="6966284" y="1997633"/>
            <a:ext cx="4752473"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28449CD-2E32-1D4B-B90C-44F04EF2A54C}"/>
              </a:ext>
            </a:extLst>
          </p:cNvPr>
          <p:cNvCxnSpPr>
            <a:cxnSpLocks/>
          </p:cNvCxnSpPr>
          <p:nvPr/>
        </p:nvCxnSpPr>
        <p:spPr>
          <a:xfrm>
            <a:off x="4018549" y="2631294"/>
            <a:ext cx="4644188"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1A755A-4DAD-DE4B-BAC5-3F4C2A2BBA4C}"/>
              </a:ext>
            </a:extLst>
          </p:cNvPr>
          <p:cNvCxnSpPr>
            <a:cxnSpLocks/>
          </p:cNvCxnSpPr>
          <p:nvPr/>
        </p:nvCxnSpPr>
        <p:spPr>
          <a:xfrm>
            <a:off x="1560091" y="4063070"/>
            <a:ext cx="3252538"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E6E23F-5C10-8A4F-9D6B-9B4C84A18DCD}"/>
              </a:ext>
            </a:extLst>
          </p:cNvPr>
          <p:cNvCxnSpPr>
            <a:cxnSpLocks/>
          </p:cNvCxnSpPr>
          <p:nvPr/>
        </p:nvCxnSpPr>
        <p:spPr>
          <a:xfrm>
            <a:off x="865800" y="5526904"/>
            <a:ext cx="3252538"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B5AE057-66B6-EB4F-8D05-228CB16E8A43}"/>
              </a:ext>
            </a:extLst>
          </p:cNvPr>
          <p:cNvSpPr/>
          <p:nvPr/>
        </p:nvSpPr>
        <p:spPr>
          <a:xfrm>
            <a:off x="421105" y="5961984"/>
            <a:ext cx="11538282" cy="830997"/>
          </a:xfrm>
          <a:prstGeom prst="rect">
            <a:avLst/>
          </a:prstGeom>
        </p:spPr>
        <p:txBody>
          <a:bodyPr wrap="square">
            <a:spAutoFit/>
          </a:bodyPr>
          <a:lstStyle/>
          <a:p>
            <a:pPr algn="just"/>
            <a:r>
              <a:rPr lang="en-US" sz="2400" b="1" baseline="30000" dirty="0">
                <a:solidFill>
                  <a:srgbClr val="000000"/>
                </a:solidFill>
                <a:latin typeface="Arial" panose="020B0604020202020204" pitchFamily="34" charset="0"/>
                <a:cs typeface="Arial" panose="020B0604020202020204" pitchFamily="34" charset="0"/>
              </a:rPr>
              <a:t>33 </a:t>
            </a:r>
            <a:r>
              <a:rPr lang="en-US" sz="2400" dirty="0">
                <a:solidFill>
                  <a:srgbClr val="000000"/>
                </a:solidFill>
                <a:latin typeface="Arial" panose="020B0604020202020204" pitchFamily="34" charset="0"/>
                <a:cs typeface="Arial" panose="020B0604020202020204" pitchFamily="34" charset="0"/>
              </a:rPr>
              <a:t>The Jews answered Him, saying, “For a good work we do not stone You, but for blasphemy, and because </a:t>
            </a:r>
            <a:r>
              <a:rPr lang="en-US" sz="2400" b="1" i="1" dirty="0">
                <a:solidFill>
                  <a:srgbClr val="0432FF"/>
                </a:solidFill>
                <a:latin typeface="Arial" panose="020B0604020202020204" pitchFamily="34" charset="0"/>
                <a:cs typeface="Arial" panose="020B0604020202020204" pitchFamily="34" charset="0"/>
              </a:rPr>
              <a:t>You, being a Man, make Yourself God.”</a:t>
            </a:r>
          </a:p>
        </p:txBody>
      </p:sp>
    </p:spTree>
    <p:extLst>
      <p:ext uri="{BB962C8B-B14F-4D97-AF65-F5344CB8AC3E}">
        <p14:creationId xmlns:p14="http://schemas.microsoft.com/office/powerpoint/2010/main" val="27271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5" name="Rectangle 4">
            <a:extLst>
              <a:ext uri="{FF2B5EF4-FFF2-40B4-BE49-F238E27FC236}">
                <a16:creationId xmlns:a16="http://schemas.microsoft.com/office/drawing/2014/main" id="{00A37211-74F3-0C47-B24A-5651478C0AC6}"/>
              </a:ext>
            </a:extLst>
          </p:cNvPr>
          <p:cNvSpPr/>
          <p:nvPr/>
        </p:nvSpPr>
        <p:spPr>
          <a:xfrm>
            <a:off x="3168315" y="296244"/>
            <a:ext cx="8634663" cy="2308324"/>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Mark 2:5-7</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5 </a:t>
            </a:r>
            <a:r>
              <a:rPr lang="en-US" sz="2400" dirty="0">
                <a:solidFill>
                  <a:srgbClr val="000000"/>
                </a:solidFill>
                <a:latin typeface="Arial" panose="020B0604020202020204" pitchFamily="34" charset="0"/>
                <a:cs typeface="Arial" panose="020B0604020202020204" pitchFamily="34" charset="0"/>
              </a:rPr>
              <a:t>When Jesus saw their faith, He said to the paralytic, “Son, your sins are forgiven you.”</a:t>
            </a:r>
          </a:p>
          <a:p>
            <a:pPr algn="just"/>
            <a:r>
              <a:rPr lang="en-US" sz="2400" b="1" baseline="30000" dirty="0">
                <a:solidFill>
                  <a:srgbClr val="000000"/>
                </a:solidFill>
                <a:latin typeface="Arial" panose="020B0604020202020204" pitchFamily="34" charset="0"/>
                <a:cs typeface="Arial" panose="020B0604020202020204" pitchFamily="34" charset="0"/>
              </a:rPr>
              <a:t>6 </a:t>
            </a:r>
            <a:r>
              <a:rPr lang="en-US" sz="2400" dirty="0">
                <a:solidFill>
                  <a:srgbClr val="000000"/>
                </a:solidFill>
                <a:latin typeface="Arial" panose="020B0604020202020204" pitchFamily="34" charset="0"/>
                <a:cs typeface="Arial" panose="020B0604020202020204" pitchFamily="34" charset="0"/>
              </a:rPr>
              <a:t>And some of the scribes were sitting there and reasoning in their hearts, </a:t>
            </a:r>
            <a:r>
              <a:rPr lang="en-US" sz="2400" b="1" baseline="30000" dirty="0">
                <a:solidFill>
                  <a:srgbClr val="000000"/>
                </a:solidFill>
                <a:latin typeface="Arial" panose="020B0604020202020204" pitchFamily="34" charset="0"/>
                <a:cs typeface="Arial" panose="020B0604020202020204" pitchFamily="34" charset="0"/>
              </a:rPr>
              <a:t>7 </a:t>
            </a:r>
            <a:r>
              <a:rPr lang="en-US" sz="2400" dirty="0">
                <a:solidFill>
                  <a:srgbClr val="000000"/>
                </a:solidFill>
                <a:latin typeface="Arial" panose="020B0604020202020204" pitchFamily="34" charset="0"/>
                <a:cs typeface="Arial" panose="020B0604020202020204" pitchFamily="34" charset="0"/>
              </a:rPr>
              <a:t>“Why does this </a:t>
            </a:r>
            <a:r>
              <a:rPr lang="en-US" sz="2400" i="1" dirty="0">
                <a:solidFill>
                  <a:srgbClr val="000000"/>
                </a:solidFill>
                <a:latin typeface="Arial" panose="020B0604020202020204" pitchFamily="34" charset="0"/>
                <a:cs typeface="Arial" panose="020B0604020202020204" pitchFamily="34" charset="0"/>
              </a:rPr>
              <a:t>Man</a:t>
            </a:r>
            <a:r>
              <a:rPr lang="en-US" sz="2400" dirty="0">
                <a:solidFill>
                  <a:srgbClr val="000000"/>
                </a:solidFill>
                <a:latin typeface="Arial" panose="020B0604020202020204" pitchFamily="34" charset="0"/>
                <a:cs typeface="Arial" panose="020B0604020202020204" pitchFamily="34" charset="0"/>
              </a:rPr>
              <a:t> speak blasphemies like this? Who can forgive sins but God alone?”</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62051F4E-CAAC-2644-9EFF-3169E938DEF5}"/>
              </a:ext>
            </a:extLst>
          </p:cNvPr>
          <p:cNvCxnSpPr>
            <a:cxnSpLocks/>
          </p:cNvCxnSpPr>
          <p:nvPr/>
        </p:nvCxnSpPr>
        <p:spPr>
          <a:xfrm>
            <a:off x="3982454" y="2604568"/>
            <a:ext cx="4860757"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ACD402E-615D-6649-9D77-085BD03DE8EF}"/>
              </a:ext>
            </a:extLst>
          </p:cNvPr>
          <p:cNvSpPr/>
          <p:nvPr/>
        </p:nvSpPr>
        <p:spPr>
          <a:xfrm>
            <a:off x="678202" y="3105978"/>
            <a:ext cx="11114279" cy="3416320"/>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Mark 14:61-64</a:t>
            </a:r>
            <a:r>
              <a:rPr lang="en-US" sz="2400" dirty="0">
                <a:solidFill>
                  <a:srgbClr val="000000"/>
                </a:solidFill>
                <a:latin typeface="Arial" panose="020B0604020202020204" pitchFamily="34" charset="0"/>
                <a:cs typeface="Arial" panose="020B0604020202020204" pitchFamily="34" charset="0"/>
              </a:rPr>
              <a:t> </a:t>
            </a:r>
          </a:p>
          <a:p>
            <a:pPr algn="just"/>
            <a:r>
              <a:rPr lang="en-US" sz="2400" b="1" baseline="30000" dirty="0">
                <a:solidFill>
                  <a:srgbClr val="000000"/>
                </a:solidFill>
                <a:latin typeface="Arial" panose="020B0604020202020204" pitchFamily="34" charset="0"/>
                <a:cs typeface="Arial" panose="020B0604020202020204" pitchFamily="34" charset="0"/>
              </a:rPr>
              <a:t>61 </a:t>
            </a:r>
            <a:r>
              <a:rPr lang="en-US" sz="2400" dirty="0">
                <a:solidFill>
                  <a:srgbClr val="000000"/>
                </a:solidFill>
                <a:latin typeface="Arial" panose="020B0604020202020204" pitchFamily="34" charset="0"/>
                <a:cs typeface="Arial" panose="020B0604020202020204" pitchFamily="34" charset="0"/>
              </a:rPr>
              <a:t>But He kept silent and answered nothing.</a:t>
            </a:r>
          </a:p>
          <a:p>
            <a:pPr algn="just"/>
            <a:r>
              <a:rPr lang="en-US" sz="2400" dirty="0">
                <a:solidFill>
                  <a:srgbClr val="000000"/>
                </a:solidFill>
                <a:latin typeface="Arial" panose="020B0604020202020204" pitchFamily="34" charset="0"/>
                <a:cs typeface="Arial" panose="020B0604020202020204" pitchFamily="34" charset="0"/>
              </a:rPr>
              <a:t>Again the high priest asked Him, saying to Him, </a:t>
            </a:r>
            <a:r>
              <a:rPr lang="en-US" sz="2400" b="1" i="1" dirty="0">
                <a:solidFill>
                  <a:srgbClr val="0432FF"/>
                </a:solidFill>
                <a:latin typeface="Arial" panose="020B0604020202020204" pitchFamily="34" charset="0"/>
                <a:cs typeface="Arial" panose="020B0604020202020204" pitchFamily="34" charset="0"/>
              </a:rPr>
              <a:t>“Are You the Christ, the Son of the Blessed?”</a:t>
            </a:r>
          </a:p>
          <a:p>
            <a:pPr algn="just"/>
            <a:r>
              <a:rPr lang="en-US" sz="2400" b="1" baseline="30000" dirty="0">
                <a:solidFill>
                  <a:srgbClr val="000000"/>
                </a:solidFill>
                <a:latin typeface="Arial" panose="020B0604020202020204" pitchFamily="34" charset="0"/>
                <a:cs typeface="Arial" panose="020B0604020202020204" pitchFamily="34" charset="0"/>
              </a:rPr>
              <a:t>62 </a:t>
            </a:r>
            <a:r>
              <a:rPr lang="en-US" sz="2400" dirty="0">
                <a:solidFill>
                  <a:srgbClr val="000000"/>
                </a:solidFill>
                <a:latin typeface="Arial" panose="020B0604020202020204" pitchFamily="34" charset="0"/>
                <a:cs typeface="Arial" panose="020B0604020202020204" pitchFamily="34" charset="0"/>
              </a:rPr>
              <a:t>Jesus said, “I am. And you will see the Son of Man sitting at the right hand of the Power, and coming with the clouds of heaven.”</a:t>
            </a:r>
          </a:p>
          <a:p>
            <a:pPr algn="just"/>
            <a:r>
              <a:rPr lang="en-US" sz="2400" b="1" baseline="30000" dirty="0">
                <a:solidFill>
                  <a:srgbClr val="000000"/>
                </a:solidFill>
                <a:latin typeface="Arial" panose="020B0604020202020204" pitchFamily="34" charset="0"/>
                <a:cs typeface="Arial" panose="020B0604020202020204" pitchFamily="34" charset="0"/>
              </a:rPr>
              <a:t>63 </a:t>
            </a:r>
            <a:r>
              <a:rPr lang="en-US" sz="2400" dirty="0">
                <a:solidFill>
                  <a:srgbClr val="000000"/>
                </a:solidFill>
                <a:latin typeface="Arial" panose="020B0604020202020204" pitchFamily="34" charset="0"/>
                <a:cs typeface="Arial" panose="020B0604020202020204" pitchFamily="34" charset="0"/>
              </a:rPr>
              <a:t>Then the high priest tore his clothes and said, “What further need do we have of witnesses? </a:t>
            </a:r>
            <a:r>
              <a:rPr lang="en-US" sz="2400" b="1" baseline="30000" dirty="0">
                <a:solidFill>
                  <a:srgbClr val="000000"/>
                </a:solidFill>
                <a:latin typeface="Arial" panose="020B0604020202020204" pitchFamily="34" charset="0"/>
                <a:cs typeface="Arial" panose="020B0604020202020204" pitchFamily="34" charset="0"/>
              </a:rPr>
              <a:t>64 </a:t>
            </a:r>
            <a:r>
              <a:rPr lang="en-US" sz="2400" dirty="0">
                <a:solidFill>
                  <a:srgbClr val="000000"/>
                </a:solidFill>
                <a:latin typeface="Arial" panose="020B0604020202020204" pitchFamily="34" charset="0"/>
                <a:cs typeface="Arial" panose="020B0604020202020204" pitchFamily="34" charset="0"/>
              </a:rPr>
              <a:t>You have heard the blasphemy! What do you think?”</a:t>
            </a:r>
          </a:p>
          <a:p>
            <a:pPr algn="just"/>
            <a:r>
              <a:rPr lang="en-US" sz="2400" dirty="0">
                <a:solidFill>
                  <a:srgbClr val="000000"/>
                </a:solidFill>
                <a:latin typeface="Arial" panose="020B0604020202020204" pitchFamily="34" charset="0"/>
                <a:cs typeface="Arial" panose="020B0604020202020204" pitchFamily="34" charset="0"/>
              </a:rPr>
              <a:t>And they all condemned Him to be deserving of death.</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FA7A5248-0EB7-7149-85E4-576859BC98C4}"/>
              </a:ext>
            </a:extLst>
          </p:cNvPr>
          <p:cNvCxnSpPr>
            <a:cxnSpLocks/>
          </p:cNvCxnSpPr>
          <p:nvPr/>
        </p:nvCxnSpPr>
        <p:spPr>
          <a:xfrm>
            <a:off x="1058306" y="5009546"/>
            <a:ext cx="2322568"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18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707"/>
            <a:ext cx="2790854" cy="1597891"/>
          </a:xfrm>
          <a:prstGeom prst="rect">
            <a:avLst/>
          </a:prstGeom>
        </p:spPr>
      </p:pic>
      <p:sp>
        <p:nvSpPr>
          <p:cNvPr id="4" name="Rectangle 3"/>
          <p:cNvSpPr/>
          <p:nvPr/>
        </p:nvSpPr>
        <p:spPr>
          <a:xfrm>
            <a:off x="688699" y="34634"/>
            <a:ext cx="1585626" cy="523220"/>
          </a:xfrm>
          <a:prstGeom prst="rect">
            <a:avLst/>
          </a:prstGeom>
          <a:noFill/>
        </p:spPr>
        <p:txBody>
          <a:bodyPr wrap="none" lIns="91440" tIns="45720" rIns="91440" bIns="45720">
            <a:spAutoFit/>
          </a:bodyPr>
          <a:lstStyle/>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BEYOND</a:t>
            </a:r>
          </a:p>
          <a:p>
            <a:pPr algn="ctr"/>
            <a:r>
              <a:rPr lang="en-US" sz="1400" b="1" spc="700" dirty="0">
                <a:ln w="19050" cmpd="sng">
                  <a:solidFill>
                    <a:schemeClr val="accent1">
                      <a:lumMod val="75000"/>
                    </a:schemeClr>
                  </a:solidFill>
                  <a:prstDash val="solid"/>
                </a:ln>
                <a:solidFill>
                  <a:srgbClr val="70AD47">
                    <a:tint val="1000"/>
                  </a:srgbClr>
                </a:solidFill>
                <a:effectLst>
                  <a:glow rad="38100">
                    <a:schemeClr val="accent1">
                      <a:alpha val="40000"/>
                    </a:schemeClr>
                  </a:glow>
                </a:effectLst>
                <a:latin typeface="Copperplate Gothic Bold" charset="0"/>
                <a:ea typeface="Copperplate Gothic Bold" charset="0"/>
                <a:cs typeface="Copperplate Gothic Bold" charset="0"/>
              </a:rPr>
              <a:t>BELIEF</a:t>
            </a:r>
          </a:p>
        </p:txBody>
      </p:sp>
      <p:sp>
        <p:nvSpPr>
          <p:cNvPr id="6" name="TextBox 5"/>
          <p:cNvSpPr txBox="1"/>
          <p:nvPr/>
        </p:nvSpPr>
        <p:spPr>
          <a:xfrm>
            <a:off x="1254931" y="489877"/>
            <a:ext cx="459293"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TO</a:t>
            </a:r>
          </a:p>
        </p:txBody>
      </p:sp>
      <p:sp>
        <p:nvSpPr>
          <p:cNvPr id="7" name="TextBox 6"/>
          <p:cNvSpPr txBox="1"/>
          <p:nvPr/>
        </p:nvSpPr>
        <p:spPr>
          <a:xfrm>
            <a:off x="678202" y="711777"/>
            <a:ext cx="1612749" cy="307777"/>
          </a:xfrm>
          <a:prstGeom prst="rect">
            <a:avLst/>
          </a:prstGeom>
          <a:noFill/>
        </p:spPr>
        <p:txBody>
          <a:bodyPr wrap="none" rtlCol="0">
            <a:spAutoFit/>
          </a:bodyPr>
          <a:lstStyle/>
          <a:p>
            <a:r>
              <a:rPr lang="en-US" sz="1400" dirty="0">
                <a:latin typeface="Copperplate Gothic Bold" charset="0"/>
                <a:ea typeface="Copperplate Gothic Bold" charset="0"/>
                <a:cs typeface="Copperplate Gothic Bold" charset="0"/>
              </a:rPr>
              <a:t>CONVICTIONS</a:t>
            </a:r>
          </a:p>
        </p:txBody>
      </p:sp>
      <p:sp>
        <p:nvSpPr>
          <p:cNvPr id="8" name="Rectangle 7">
            <a:extLst>
              <a:ext uri="{FF2B5EF4-FFF2-40B4-BE49-F238E27FC236}">
                <a16:creationId xmlns:a16="http://schemas.microsoft.com/office/drawing/2014/main" id="{4BB5DEB2-8177-A246-A225-253F012EA84B}"/>
              </a:ext>
            </a:extLst>
          </p:cNvPr>
          <p:cNvSpPr/>
          <p:nvPr/>
        </p:nvSpPr>
        <p:spPr>
          <a:xfrm>
            <a:off x="4381642" y="410113"/>
            <a:ext cx="5455031" cy="954107"/>
          </a:xfrm>
          <a:prstGeom prst="rect">
            <a:avLst/>
          </a:prstGeom>
        </p:spPr>
        <p:txBody>
          <a:bodyPr wrap="square">
            <a:spAutoFit/>
          </a:bodyPr>
          <a:lstStyle/>
          <a:p>
            <a:pPr algn="ctr"/>
            <a:r>
              <a:rPr lang="en-US" sz="2800" b="1" dirty="0">
                <a:solidFill>
                  <a:srgbClr val="000000"/>
                </a:solidFill>
                <a:latin typeface="Arial" charset="0"/>
                <a:ea typeface="Arial" charset="0"/>
                <a:cs typeface="Arial" charset="0"/>
              </a:rPr>
              <a:t>How Can We Know Jesus Was And Is The Son Of God?</a:t>
            </a:r>
            <a:endParaRPr lang="en-US" sz="2800" b="1" i="0" u="none" strike="noStrike" dirty="0">
              <a:solidFill>
                <a:srgbClr val="000000"/>
              </a:solidFill>
              <a:effectLst/>
              <a:latin typeface="Arial" charset="0"/>
              <a:ea typeface="Arial" charset="0"/>
              <a:cs typeface="Arial" charset="0"/>
            </a:endParaRPr>
          </a:p>
        </p:txBody>
      </p:sp>
      <p:sp>
        <p:nvSpPr>
          <p:cNvPr id="9" name="Rectangle 8">
            <a:extLst>
              <a:ext uri="{FF2B5EF4-FFF2-40B4-BE49-F238E27FC236}">
                <a16:creationId xmlns:a16="http://schemas.microsoft.com/office/drawing/2014/main" id="{676336D0-0389-4C43-A0C7-C803EB28F130}"/>
              </a:ext>
            </a:extLst>
          </p:cNvPr>
          <p:cNvSpPr/>
          <p:nvPr/>
        </p:nvSpPr>
        <p:spPr>
          <a:xfrm>
            <a:off x="3162442" y="1813798"/>
            <a:ext cx="8291621" cy="830997"/>
          </a:xfrm>
          <a:prstGeom prst="rect">
            <a:avLst/>
          </a:prstGeom>
        </p:spPr>
        <p:txBody>
          <a:bodyPr wrap="square">
            <a:spAutoFit/>
          </a:bodyPr>
          <a:lstStyle/>
          <a:p>
            <a:pPr algn="just"/>
            <a:r>
              <a:rPr lang="en-US" sz="2400" dirty="0">
                <a:solidFill>
                  <a:srgbClr val="000000"/>
                </a:solidFill>
                <a:latin typeface="Arial" charset="0"/>
                <a:ea typeface="Arial" charset="0"/>
                <a:cs typeface="Arial" charset="0"/>
              </a:rPr>
              <a:t>The central issue of Christianity is not the teachings of a man called Jesus, but the person of Jesus Christ Himself. </a:t>
            </a:r>
            <a:endParaRPr lang="en-US" sz="2400" i="0" u="none" strike="noStrike" dirty="0">
              <a:solidFill>
                <a:srgbClr val="000000"/>
              </a:solidFill>
              <a:effectLst/>
              <a:latin typeface="Arial" charset="0"/>
              <a:ea typeface="Arial" charset="0"/>
              <a:cs typeface="Arial" charset="0"/>
            </a:endParaRPr>
          </a:p>
        </p:txBody>
      </p:sp>
      <p:sp>
        <p:nvSpPr>
          <p:cNvPr id="10" name="Rectangle 9">
            <a:extLst>
              <a:ext uri="{FF2B5EF4-FFF2-40B4-BE49-F238E27FC236}">
                <a16:creationId xmlns:a16="http://schemas.microsoft.com/office/drawing/2014/main" id="{7A05EE96-EE5A-7440-845D-587AF9F270DC}"/>
              </a:ext>
            </a:extLst>
          </p:cNvPr>
          <p:cNvSpPr/>
          <p:nvPr/>
        </p:nvSpPr>
        <p:spPr>
          <a:xfrm>
            <a:off x="3162441" y="2856535"/>
            <a:ext cx="8291621" cy="830997"/>
          </a:xfrm>
          <a:prstGeom prst="rect">
            <a:avLst/>
          </a:prstGeom>
        </p:spPr>
        <p:txBody>
          <a:bodyPr wrap="square">
            <a:spAutoFit/>
          </a:bodyPr>
          <a:lstStyle/>
          <a:p>
            <a:pPr algn="just"/>
            <a:r>
              <a:rPr lang="en-US" sz="2400" dirty="0">
                <a:solidFill>
                  <a:srgbClr val="000000"/>
                </a:solidFill>
                <a:latin typeface="Arial" charset="0"/>
                <a:ea typeface="Arial" charset="0"/>
                <a:cs typeface="Arial" charset="0"/>
              </a:rPr>
              <a:t>Throughout the Gospel record, Jesus urged His listeners and followers to believe in Him, not just in His teachings.</a:t>
            </a:r>
            <a:endParaRPr lang="en-US" sz="2400" i="0" u="none" strike="noStrike" dirty="0">
              <a:solidFill>
                <a:srgbClr val="000000"/>
              </a:solidFill>
              <a:effectLst/>
              <a:latin typeface="Arial" charset="0"/>
              <a:ea typeface="Arial" charset="0"/>
              <a:cs typeface="Arial" charset="0"/>
            </a:endParaRPr>
          </a:p>
        </p:txBody>
      </p:sp>
      <p:sp>
        <p:nvSpPr>
          <p:cNvPr id="2" name="Rectangle 1">
            <a:extLst>
              <a:ext uri="{FF2B5EF4-FFF2-40B4-BE49-F238E27FC236}">
                <a16:creationId xmlns:a16="http://schemas.microsoft.com/office/drawing/2014/main" id="{C400AC6B-852E-464C-A7CC-1BD5BF37BEAB}"/>
              </a:ext>
            </a:extLst>
          </p:cNvPr>
          <p:cNvSpPr/>
          <p:nvPr/>
        </p:nvSpPr>
        <p:spPr>
          <a:xfrm>
            <a:off x="3223098" y="4158188"/>
            <a:ext cx="7772117" cy="2308324"/>
          </a:xfrm>
          <a:prstGeom prst="rect">
            <a:avLst/>
          </a:prstGeom>
        </p:spPr>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John 3:15-16</a:t>
            </a:r>
          </a:p>
          <a:p>
            <a:pPr algn="just"/>
            <a:r>
              <a:rPr lang="en-US" sz="2400" b="1" baseline="30000" dirty="0">
                <a:solidFill>
                  <a:srgbClr val="000000"/>
                </a:solidFill>
                <a:latin typeface="Arial" panose="020B0604020202020204" pitchFamily="34" charset="0"/>
                <a:cs typeface="Arial" panose="020B0604020202020204" pitchFamily="34" charset="0"/>
              </a:rPr>
              <a:t>15 </a:t>
            </a:r>
            <a:r>
              <a:rPr lang="en-US" sz="2400" dirty="0">
                <a:solidFill>
                  <a:srgbClr val="000000"/>
                </a:solidFill>
                <a:latin typeface="Arial" panose="020B0604020202020204" pitchFamily="34" charset="0"/>
                <a:cs typeface="Arial" panose="020B0604020202020204" pitchFamily="34" charset="0"/>
              </a:rPr>
              <a:t>that whoever </a:t>
            </a:r>
            <a:r>
              <a:rPr lang="en-US" sz="2400" b="1" i="1" dirty="0">
                <a:solidFill>
                  <a:srgbClr val="0432FF"/>
                </a:solidFill>
                <a:latin typeface="Arial" panose="020B0604020202020204" pitchFamily="34" charset="0"/>
                <a:cs typeface="Arial" panose="020B0604020202020204" pitchFamily="34" charset="0"/>
              </a:rPr>
              <a:t>believe</a:t>
            </a:r>
            <a:r>
              <a:rPr lang="en-US" sz="2400" dirty="0">
                <a:solidFill>
                  <a:srgbClr val="000000"/>
                </a:solidFill>
                <a:latin typeface="Arial" panose="020B0604020202020204" pitchFamily="34" charset="0"/>
                <a:cs typeface="Arial" panose="020B0604020202020204" pitchFamily="34" charset="0"/>
              </a:rPr>
              <a:t>s </a:t>
            </a:r>
            <a:r>
              <a:rPr lang="en-US" sz="2400" b="1" i="1" dirty="0">
                <a:solidFill>
                  <a:srgbClr val="0432FF"/>
                </a:solidFill>
                <a:latin typeface="Arial" panose="020B0604020202020204" pitchFamily="34" charset="0"/>
                <a:cs typeface="Arial" panose="020B0604020202020204" pitchFamily="34" charset="0"/>
              </a:rPr>
              <a:t>in Him </a:t>
            </a:r>
            <a:r>
              <a:rPr lang="en-US" sz="2400" dirty="0">
                <a:solidFill>
                  <a:srgbClr val="000000"/>
                </a:solidFill>
                <a:latin typeface="Arial" panose="020B0604020202020204" pitchFamily="34" charset="0"/>
                <a:cs typeface="Arial" panose="020B0604020202020204" pitchFamily="34" charset="0"/>
              </a:rPr>
              <a:t>should not perish but have eternal life. </a:t>
            </a:r>
          </a:p>
          <a:p>
            <a:pPr algn="just"/>
            <a:r>
              <a:rPr lang="en-US" sz="2400" b="1" baseline="30000" dirty="0">
                <a:solidFill>
                  <a:srgbClr val="000000"/>
                </a:solidFill>
                <a:latin typeface="Arial" panose="020B0604020202020204" pitchFamily="34" charset="0"/>
                <a:cs typeface="Arial" panose="020B0604020202020204" pitchFamily="34" charset="0"/>
              </a:rPr>
              <a:t>16 </a:t>
            </a:r>
            <a:r>
              <a:rPr lang="en-US" sz="2400" dirty="0">
                <a:solidFill>
                  <a:srgbClr val="000000"/>
                </a:solidFill>
                <a:latin typeface="Arial" panose="020B0604020202020204" pitchFamily="34" charset="0"/>
                <a:cs typeface="Arial" panose="020B0604020202020204" pitchFamily="34" charset="0"/>
              </a:rPr>
              <a:t>For God so loved the world that He gave His only begotten Son, that whoever </a:t>
            </a:r>
            <a:r>
              <a:rPr lang="en-US" sz="2400" b="1" i="1" dirty="0">
                <a:solidFill>
                  <a:srgbClr val="0432FF"/>
                </a:solidFill>
                <a:latin typeface="Arial" panose="020B0604020202020204" pitchFamily="34" charset="0"/>
                <a:cs typeface="Arial" panose="020B0604020202020204" pitchFamily="34" charset="0"/>
              </a:rPr>
              <a:t>believes in Him </a:t>
            </a:r>
            <a:r>
              <a:rPr lang="en-US" sz="2400" dirty="0">
                <a:solidFill>
                  <a:srgbClr val="000000"/>
                </a:solidFill>
                <a:latin typeface="Arial" panose="020B0604020202020204" pitchFamily="34" charset="0"/>
                <a:cs typeface="Arial" panose="020B0604020202020204" pitchFamily="34" charset="0"/>
              </a:rPr>
              <a:t>should not perish but have everlasting life.</a:t>
            </a:r>
            <a:endParaRPr lang="en-US" sz="2400" b="0" i="0" u="none" strike="noStrike" dirty="0">
              <a:solidFill>
                <a:srgbClr val="000000"/>
              </a:solidFill>
              <a:effectLst/>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01043BBA-A58D-8F4B-A8F7-155CEC5E5830}"/>
              </a:ext>
            </a:extLst>
          </p:cNvPr>
          <p:cNvCxnSpPr>
            <a:cxnSpLocks/>
          </p:cNvCxnSpPr>
          <p:nvPr/>
        </p:nvCxnSpPr>
        <p:spPr>
          <a:xfrm>
            <a:off x="4198547" y="5695346"/>
            <a:ext cx="614083"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7A8EEC-B417-1A49-8630-621123E6A494}"/>
              </a:ext>
            </a:extLst>
          </p:cNvPr>
          <p:cNvCxnSpPr>
            <a:cxnSpLocks/>
          </p:cNvCxnSpPr>
          <p:nvPr/>
        </p:nvCxnSpPr>
        <p:spPr>
          <a:xfrm>
            <a:off x="8963526" y="5695346"/>
            <a:ext cx="1925053"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35CC86-EB27-8B4B-A208-F618991C72C3}"/>
              </a:ext>
            </a:extLst>
          </p:cNvPr>
          <p:cNvCxnSpPr>
            <a:cxnSpLocks/>
          </p:cNvCxnSpPr>
          <p:nvPr/>
        </p:nvCxnSpPr>
        <p:spPr>
          <a:xfrm>
            <a:off x="3328737" y="6052283"/>
            <a:ext cx="1796716" cy="0"/>
          </a:xfrm>
          <a:prstGeom prst="line">
            <a:avLst/>
          </a:prstGeom>
          <a:ln w="7620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07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4968</TotalTime>
  <Words>2041</Words>
  <Application>Microsoft Macintosh PowerPoint</Application>
  <PresentationFormat>Widescreen</PresentationFormat>
  <Paragraphs>384</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Copperplate Gothic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Reingrover</dc:creator>
  <cp:lastModifiedBy>Jim Reingrover</cp:lastModifiedBy>
  <cp:revision>56</cp:revision>
  <dcterms:created xsi:type="dcterms:W3CDTF">2018-08-20T12:26:39Z</dcterms:created>
  <dcterms:modified xsi:type="dcterms:W3CDTF">2018-08-27T15:06:51Z</dcterms:modified>
</cp:coreProperties>
</file>